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422.xml"/>
  <Override ContentType="application/vnd.openxmlformats-officedocument.presentationml.tags+xml" PartName="/ppt/tags/tag1426.xml"/>
  <Override ContentType="application/vnd.openxmlformats-officedocument.presentationml.tags+xml" PartName="/ppt/tags/tag3823.xml"/>
  <Override ContentType="application/vnd.openxmlformats-officedocument.presentationml.tags+xml" PartName="/ppt/tags/tag4524.xml"/>
  <Override ContentType="application/vnd.openxmlformats-officedocument.presentationml.tags+xml" PartName="/ppt/tags/tag5627.xml"/>
  <Override ContentType="application/vnd.openxmlformats-officedocument.presentationml.tags+xml" PartName="/ppt/tags/tag9028.xml"/>
  <Override ContentType="application/vnd.openxmlformats-officedocument.presentationml.tags+xml" PartName="/ppt/tags/tag23225.xml"/>
  <Override ContentType="application/vnd.openxmlformats-officedocument.presentationml.tags+xml" PartName="/ppt/tags/tag25629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thumbnail.jpeg" Type="http://schemas.openxmlformats.org/package/2006/relationships/metadata/thumbnail"/><Relationship Id="rId5" Target="docProps/custom.xml" Type="http://schemas.openxmlformats.org/officeDocument/2006/relationships/custom-properties"/></Relationships>
</file>

<file path=ppt/presentation.xml><?xml version="1.0" encoding="utf-8"?>
<p:presentation xmlns:p15="http://schemas.microsoft.com/office/powerpoint/2012/main"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6cd2d100e21a4931"/>
    <p:sldId id="257" r:id="R2d86c7a822a9462d"/>
    <p:sldId id="258" r:id="R2ba769f8f3f54715"/>
    <p:sldId id="259" r:id="Rd51b4cd40fee43f6"/>
    <p:sldId id="260" r:id="Rdcbc4a66760a4960"/>
    <p:sldId id="261" r:id="R3afcd79495394425"/>
    <p:sldId id="262" r:id="R45ea3922c8e54db5"/>
    <p:sldId id="263" r:id="Ra17f7b4508b847f4"/>
    <p:sldId id="264" r:id="R040dfd8bed484272"/>
    <p:sldId id="265" r:id="R008904dffa954fd1"/>
    <p:sldId id="266" r:id="Rf328f15fb8024153"/>
    <p:sldId id="267" r:id="Ra2f73990ed684f95"/>
    <p:sldId id="268" r:id="R5a970a51676a4cca"/>
    <p:sldId id="269" r:id="R3de1a67810c24944"/>
    <p:sldId id="270" r:id="R594cf42fe6b54fea"/>
    <p:sldId id="271" r:id="R7e7d7db6ac454c9e"/>
    <p:sldId id="272" r:id="Ref2a2ebc23fd4fce"/>
    <p:sldId id="273" r:id="Re95f19d5aefa414f"/>
    <p:sldId id="274" r:id="Rbd9e196b3622482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86451" autoAdjust="0"/>
  </p:normalViewPr>
  <p:slideViewPr>
    <p:cSldViewPr snapToGrid="0" showGuides="1">
      <p:cViewPr varScale="1">
        <p:scale>
          <a:sx n="60" d="100"/>
          <a:sy n="60" d="100"/>
        </p:scale>
        <p:origin x="114" y="204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008904dffa954fd1" Target="slides/slide15.xml" Type="http://schemas.openxmlformats.org/officeDocument/2006/relationships/slide"/><Relationship Id="R040dfd8bed484272" Target="slides/slide14.xml" Type="http://schemas.openxmlformats.org/officeDocument/2006/relationships/slide"/><Relationship Id="R2ba769f8f3f54715" Target="slides/slide8.xml" Type="http://schemas.openxmlformats.org/officeDocument/2006/relationships/slide"/><Relationship Id="R2d86c7a822a9462d" Target="slides/slide7.xml" Type="http://schemas.openxmlformats.org/officeDocument/2006/relationships/slide"/><Relationship Id="R3afcd79495394425" Target="slides/slide11.xml" Type="http://schemas.openxmlformats.org/officeDocument/2006/relationships/slide"/><Relationship Id="R3de1a67810c24944" Target="slides/slide19.xml" Type="http://schemas.openxmlformats.org/officeDocument/2006/relationships/slide"/><Relationship Id="R45ea3922c8e54db5" Target="slides/slide12.xml" Type="http://schemas.openxmlformats.org/officeDocument/2006/relationships/slide"/><Relationship Id="R594cf42fe6b54fea" Target="slides/slide20.xml" Type="http://schemas.openxmlformats.org/officeDocument/2006/relationships/slide"/><Relationship Id="R5a970a51676a4cca" Target="slides/slide18.xml" Type="http://schemas.openxmlformats.org/officeDocument/2006/relationships/slide"/><Relationship Id="R6cd2d100e21a4931" Target="slides/slide6.xml" Type="http://schemas.openxmlformats.org/officeDocument/2006/relationships/slide"/><Relationship Id="R7e7d7db6ac454c9e" Target="slides/slide21.xml" Type="http://schemas.openxmlformats.org/officeDocument/2006/relationships/slide"/><Relationship Id="Ra17f7b4508b847f4" Target="slides/slide13.xml" Type="http://schemas.openxmlformats.org/officeDocument/2006/relationships/slide"/><Relationship Id="Ra2f73990ed684f95" Target="slides/slide17.xml" Type="http://schemas.openxmlformats.org/officeDocument/2006/relationships/slide"/><Relationship Id="Rbd9e196b36224822" Target="slides/slide24.xml" Type="http://schemas.openxmlformats.org/officeDocument/2006/relationships/slide"/><Relationship Id="Rd51b4cd40fee43f6" Target="slides/slide9.xml" Type="http://schemas.openxmlformats.org/officeDocument/2006/relationships/slide"/><Relationship Id="Rdcbc4a66760a4960" Target="slides/slide10.xml" Type="http://schemas.openxmlformats.org/officeDocument/2006/relationships/slide"/><Relationship Id="Re95f19d5aefa414f" Target="slides/slide23.xml" Type="http://schemas.openxmlformats.org/officeDocument/2006/relationships/slide"/><Relationship Id="Ref2a2ebc23fd4fce" Target="slides/slide22.xml" Type="http://schemas.openxmlformats.org/officeDocument/2006/relationships/slide"/><Relationship Id="Rf328f15fb8024153" Target="slides/slide16.xml" Type="http://schemas.openxmlformats.org/officeDocument/2006/relationships/slide"/><Relationship Id="rId1" Target="slideMasters/slideMaster1.xml" Type="http://schemas.openxmlformats.org/officeDocument/2006/relationships/slideMaster"/><Relationship Id="rId15" Target="tags/tag1.xml" Type="http://schemas.openxmlformats.org/officeDocument/2006/relationships/tags"/><Relationship Id="rId16" Target="presProps.xml" Type="http://schemas.openxmlformats.org/officeDocument/2006/relationships/presProps"/><Relationship Id="rId17" Target="viewProps.xml" Type="http://schemas.openxmlformats.org/officeDocument/2006/relationships/viewProps"/><Relationship Id="rId18" Target="theme/theme1.xml" Type="http://schemas.openxmlformats.org/officeDocument/2006/relationships/theme"/><Relationship Id="rId19" Target="tableStyles.xml" Type="http://schemas.openxmlformats.org/officeDocument/2006/relationships/tableStyles"/><Relationship Id="rId2" Target="notesMasters/notesMaster1.xml" Type="http://schemas.openxmlformats.org/officeDocument/2006/relationships/notesMaster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D97A0-E1CB-40E4-B803-7AC727817432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4855B-BA54-4C4A-B911-E3E86EB8B7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3607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media/image1.jpeg" Type="http://schemas.openxmlformats.org/officeDocument/2006/relationships/image"/><Relationship Id="rId2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media/image1.jpeg" Type="http://schemas.openxmlformats.org/officeDocument/2006/relationships/image"/><Relationship Id="rId2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media/image1.jpeg" Type="http://schemas.openxmlformats.org/officeDocument/2006/relationships/image"/><Relationship Id="rId2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 descr="bacc51e4-e7bf-4ab7-8fd9-815d76dc49d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Rectangle 4" descr="0a152ff7-ca66-4f43-a7f8-7c3397a6ac9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 descr="41cbf566-128c-4f66-a02f-39c56ed19230"/>
          <p:cNvSpPr>
            <a:spLocks noGrp="1"/>
          </p:cNvSpPr>
          <p:nvPr>
            <p:ph type="ctrTitle" hasCustomPrompt="1"/>
          </p:nvPr>
        </p:nvSpPr>
        <p:spPr>
          <a:xfrm flipV="false" flipH="false">
            <a:off x="660400" y="1447800"/>
            <a:ext cx="6826250" cy="1934193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Subtitle 2" descr="f8d780b3-da12-4fa5-8132-d1f9fbee1765"/>
          <p:cNvSpPr>
            <a:spLocks noGrp="1"/>
          </p:cNvSpPr>
          <p:nvPr>
            <p:ph type="subTitle" idx="1" hasCustomPrompt="1"/>
          </p:nvPr>
        </p:nvSpPr>
        <p:spPr>
          <a:xfrm flipV="false" flipH="false">
            <a:off x="660400" y="3655399"/>
            <a:ext cx="6826250" cy="508703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add subtitle</a:t>
            </a:r>
            <a:endParaRPr lang="en-US"/>
          </a:p>
        </p:txBody>
      </p:sp>
      <p:sp>
        <p:nvSpPr>
          <p:cNvPr id="4" name="Text Placeholder 3" descr="f3a7febc-a390-4832-9b91-09274d6004f7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660400" y="5586374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6" name="Text Placeholder 4294967294" descr="e2031154-5992-4718-8f57-b9a24e01e177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660398" y="5859780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descr="924524b6-aba3-4ae6-884f-6da059bc39dd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Content Placeholder 2" descr="608ba491-7aee-4e70-80df-57641ecac650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4" name="Date Placeholder 3" descr="1b9dc173-0d3d-4e2f-8c7b-574f23241b1c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 descr="b383bea8-517c-4aa2-84d5-4f8ef530ceb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descr="4d631918-6c3d-4223-942e-7b7cc621c07d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descr="5cdfbee0-a996-4aa8-8814-55107bf81030"/>
          <p:cNvSpPr>
            <a:spLocks noGrp="1"/>
          </p:cNvSpPr>
          <p:nvPr>
            <p:ph type="title" hasCustomPrompt="1"/>
          </p:nvPr>
        </p:nvSpPr>
        <p:spPr>
          <a:xfrm>
            <a:off x="660400" y="1500187"/>
            <a:ext cx="2836562" cy="915667"/>
          </a:xfrm>
        </p:spPr>
        <p:txBody>
          <a:bodyPr anchor="t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Agenda</a:t>
            </a:r>
            <a:endParaRPr lang="en-US"/>
          </a:p>
        </p:txBody>
      </p:sp>
      <p:sp>
        <p:nvSpPr>
          <p:cNvPr id="3" name="Content Placeholder 2" descr="dd29de77-9ca2-4f1f-9b39-260694cd1570"/>
          <p:cNvSpPr>
            <a:spLocks noGrp="1"/>
          </p:cNvSpPr>
          <p:nvPr>
            <p:ph sz="quarter" idx="1" hasCustomPrompt="1"/>
          </p:nvPr>
        </p:nvSpPr>
        <p:spPr>
          <a:xfrm>
            <a:off x="3745078" y="1500188"/>
            <a:ext cx="7773821" cy="4633912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5" name="Date Placeholder 4" descr="79ac5538-b321-4a8a-8a23-7a6d3e7fb46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 descr="88c194ca-12b4-4006-9549-ca349c8ce04f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descr="bb3fce64-8f81-45e8-ba6a-47c3914d4cf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 descr="dce094fb-e110-451f-a015-c231ce52cde3"/>
          <p:cNvCxnSpPr/>
          <p:nvPr/>
        </p:nvCxnSpPr>
        <p:spPr>
          <a:xfrm flipH="1"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: Shape 8" descr="9b5eba21-9be1-4615-8358-edbcd39e8535"/>
          <p:cNvSpPr>
            <a:spLocks noChangeAspect="1"/>
          </p:cNvSpPr>
          <p:nvPr/>
        </p:nvSpPr>
        <p:spPr bwMode="auto">
          <a:xfrm>
            <a:off x="2626456" y="5219207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 descr="8947c632-3ccc-4634-b705-cdb4c7ffe7b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Rectangle 7" descr="d9a6dac8-f4d8-4aad-9e5e-b9c542fefc80"/>
          <p:cNvSpPr/>
          <p:nvPr/>
        </p:nvSpPr>
        <p:spPr>
          <a:xfrm>
            <a:off x="-12702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itle 3" descr="0ec7ac6f-9e22-4240-84f9-120794c4d192"/>
          <p:cNvSpPr>
            <a:spLocks noGrp="1"/>
          </p:cNvSpPr>
          <p:nvPr>
            <p:ph type="title" sz="half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Text Placeholder 4" descr="d932f2a6-1488-47c8-9ea0-c5790b5f2c10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 descr="8fdf73c8-ccb3-401c-a012-294fe7e532a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cc2d1f07-e8b4-46b4-a63d-d048af2dc5b1"/>
          <p:cNvSpPr/>
          <p:nvPr/>
        </p:nvSpPr>
        <p:spPr>
          <a:xfrm>
            <a:off x="-25404" y="1981200"/>
            <a:ext cx="7793572" cy="350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ooter Placeholder 1" descr="8ca5c24d-412b-44ec-ad85-8b84a9cc66a3"/>
          <p:cNvSpPr>
            <a:spLocks noGrp="1"/>
          </p:cNvSpPr>
          <p:nvPr>
            <p:ph type="ftr" idx="11" hasCustomPrompt="1"/>
          </p:nvPr>
        </p:nvSpPr>
        <p:spPr>
          <a:xfrm>
            <a:off x="654050" y="2441601"/>
            <a:ext cx="6489700" cy="98739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Slide Number Placeholder 2" descr="7002d1de-0dc5-493c-8f47-17bc4537e11d"/>
          <p:cNvSpPr>
            <a:spLocks noGrp="1"/>
          </p:cNvSpPr>
          <p:nvPr>
            <p:ph type="sldNum" idx="12" hasCustomPrompt="1"/>
          </p:nvPr>
        </p:nvSpPr>
        <p:spPr>
          <a:xfrm>
            <a:off x="660400" y="3429000"/>
            <a:ext cx="6489700" cy="17907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add text</a:t>
            </a:r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descr="b7515e0d-d379-4988-bc91-bf5ad21e013b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Date Placeholder 2" descr="9d16797f-71ec-4eb0-9ee3-38593acfd2a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Footer Placeholder 3" descr="1a77af76-f7a0-43a3-a131-e57e42ce254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descr="ab28cac9-dc33-4450-a077-557ccc79e57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descr="5205c1d6-0858-4016-9892-3dae31103c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5592-9C3F-48AB-9A3F-F2A64B129A6F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3" name="Footer Placeholder 2" descr="5cc3feb7-b7de-4730-b58b-547bd34790cd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descr="02fe90b1-7caf-4a52-a940-7af2d4bc940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Closing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7df2c419-078f-4880-b945-3ddbc21669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Rectangle 3" descr="826abd4f-1182-4287-a7d3-838f7e71494a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chemeClr val="accent2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 descr="ca82e4c2-46dc-43a5-8249-37b88f1d19b3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660400" y="1676400"/>
            <a:ext cx="5435600" cy="2143448"/>
          </a:xfrm>
        </p:spPr>
        <p:txBody>
          <a:bodyPr anchor="ctr">
            <a:noAutofit/>
          </a:bodyPr>
          <a:lstStyle>
            <a:lvl1pPr>
              <a:defRPr sz="6000"/>
            </a:lvl1pPr>
          </a:lstStyle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6" name="Text Placeholder 4294967294" descr="ec1b8c81-9eb5-4bf5-82cd-f242f71f0eb9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660400" y="557022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Presenter name</a:t>
            </a:r>
            <a:endParaRPr lang="en-US"/>
          </a:p>
        </p:txBody>
      </p:sp>
      <p:sp>
        <p:nvSpPr>
          <p:cNvPr id="5" name="Text Placeholder 4" descr="17ef769b-0845-4e1b-ab13-1fc882e07bf9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660400" y="5844540"/>
            <a:ext cx="4517887" cy="27432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buNone/>
              <a:defRPr lang="en-US"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  <p:hf sldNum="0" hdr="0"/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flipV="false" flipH="false"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Click to add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V="false" flipH="false"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25592-9C3F-48AB-9A3F-F2A64B129A6F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75073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8168" y="6409690"/>
            <a:ext cx="375073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ransition/>
  <p:timing/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6.xml.rels><?xml version="1.0" encoding="UTF-8" standalone="yes"?><Relationships xmlns="http://schemas.openxmlformats.org/package/2006/relationships"><Relationship Id="R74bceee44b04435e" Target="../slideLayouts/slideLayout1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ef3a124efced4d78" Target="../slideLayouts/slideLayout5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83f07d8b077441fd" Target="../slideLayouts/slideLayout4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e2f160742c2542e2" Target="../slideLayouts/slideLayout5.xml" Type="http://schemas.openxmlformats.org/officeDocument/2006/relationships/slideLayout"/><Relationship Id="rId1" Target="../tags/tag422.xml" Type="http://schemas.openxmlformats.org/officeDocument/2006/relationships/tags"/><Relationship Id="rId4" Target="../media/image123.jpg" Type="http://schemas.openxmlformats.org/officeDocument/2006/relationships/image"/><Relationship Id="rId5" Target="../media/pic-5935cfa4a0be42e39385828d712c1333.jp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6d2d65d0866c4bd1" Target="../slideLayouts/slideLayout5.xml" Type="http://schemas.openxmlformats.org/officeDocument/2006/relationships/slideLayout"/><Relationship Id="rId1" Target="../tags/tag3823.xml" Type="http://schemas.openxmlformats.org/officeDocument/2006/relationships/tags"/></Relationships>
</file>

<file path=ppt/slides/_rels/slide11.xml.rels><?xml version="1.0" encoding="UTF-8" standalone="yes"?><Relationships xmlns="http://schemas.openxmlformats.org/package/2006/relationships"><Relationship Id="R23a56f797ecb4c0d" Target="../slideLayouts/slideLayout4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bc52bca712754297" Target="../slideLayouts/slideLayout5.xml" Type="http://schemas.openxmlformats.org/officeDocument/2006/relationships/slideLayout"/><Relationship Id="rId1" Target="../tags/tag4524.xml" Type="http://schemas.openxmlformats.org/officeDocument/2006/relationships/tags"/></Relationships>
</file>

<file path=ppt/slides/_rels/slide13.xml.rels><?xml version="1.0" encoding="UTF-8" standalone="yes"?><Relationships xmlns="http://schemas.openxmlformats.org/package/2006/relationships"><Relationship Id="Re09be2d9712348fd" Target="../slideLayouts/slideLayout5.xml" Type="http://schemas.openxmlformats.org/officeDocument/2006/relationships/slideLayout"/><Relationship Id="rId1" Target="../tags/tag23225.xml" Type="http://schemas.openxmlformats.org/officeDocument/2006/relationships/tags"/><Relationship Id="rId4" Target="../media/image1824.jpg" Type="http://schemas.openxmlformats.org/officeDocument/2006/relationships/image"/><Relationship Id="rId5" Target="../media/pic-bec9f904a9dd4eea82300917ac3f72ef.jp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d6423becca94468c" Target="../slideLayouts/slideLayout4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dd436060c091434b" Target="../slideLayouts/slideLayout5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c53e9e8a247a4187" Target="../slideLayouts/slideLayout5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0451c7f77aa64912" Target="../slideLayouts/slideLayout5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63cde05882bd4a4d" Target="../slideLayouts/slideLayout4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aeec282096a54f51" Target="../slideLayouts/slideLayout5.xml" Type="http://schemas.openxmlformats.org/officeDocument/2006/relationships/slideLayout"/><Relationship Id="rId1" Target="../tags/tag1426.xml" Type="http://schemas.openxmlformats.org/officeDocument/2006/relationships/tags"/><Relationship Id="rId4" Target="../media/image325.jpg" Type="http://schemas.openxmlformats.org/officeDocument/2006/relationships/image"/><Relationship Id="rId5" Target="../media/pic-bb58434b21f949f5ae8080c7879f4403.jp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2abde553e5e44f94" Target="../slideLayouts/slideLayout5.xml" Type="http://schemas.openxmlformats.org/officeDocument/2006/relationships/slideLayout"/><Relationship Id="rId1" Target="../tags/tag5627.xml" Type="http://schemas.openxmlformats.org/officeDocument/2006/relationships/tags"/></Relationships>
</file>

<file path=ppt/slides/_rels/slide21.xml.rels><?xml version="1.0" encoding="UTF-8" standalone="yes"?><Relationships xmlns="http://schemas.openxmlformats.org/package/2006/relationships"><Relationship Id="R1c724eb108024a28" Target="../slideLayouts/slideLayout4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dd7c19812d47496f" Target="../slideLayouts/slideLayout5.xml" Type="http://schemas.openxmlformats.org/officeDocument/2006/relationships/slideLayout"/><Relationship Id="rId1" Target="../tags/tag9028.xml" Type="http://schemas.openxmlformats.org/officeDocument/2006/relationships/tags"/></Relationships>
</file>

<file path=ppt/slides/_rels/slide23.xml.rels><?xml version="1.0" encoding="UTF-8" standalone="yes"?><Relationships xmlns="http://schemas.openxmlformats.org/package/2006/relationships"><Relationship Id="R29e558d97add4453" Target="../slideLayouts/slideLayout5.xml" Type="http://schemas.openxmlformats.org/officeDocument/2006/relationships/slideLayout"/><Relationship Id="rId1" Target="../tags/tag25629.xml" Type="http://schemas.openxmlformats.org/officeDocument/2006/relationships/tags"/><Relationship Id="rId4" Target="../media/image1826.jpg" Type="http://schemas.openxmlformats.org/officeDocument/2006/relationships/image"/><Relationship Id="rId5" Target="../media/pic-6be535400341475eb7c9e8ed83b0557d.jp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8ee68bec54d348b2" Target="../slideLayouts/slideLayout7.xml" Type="http://schemas.openxmlformats.org/officeDocument/2006/relationships/slideLayout"/></Relationships>
</file>

<file path=ppt/slides/slide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41cbf566-128c-4f66-a02f-39c56ed19230" id="2" name=""/>
          <p:cNvSpPr>
            <a:spLocks noGrp="1"/>
          </p:cNvSpPr>
          <p:nvPr>
            <p:ph hasCustomPrompt="1" type="ctr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5400" u="none">
                <a:solidFill>
                  <a:srgbClr val="FFFFFF"/>
                </a:solidFill>
                <a:ea typeface="微软雅黑"/>
              </a:rPr>
              <a:t>有机溶剂沉淀法在生物大分子提取中的应用</a:t>
            </a:r>
          </a:p>
        </p:txBody>
      </p:sp>
      <p:sp>
        <p:nvSpPr>
          <p:cNvPr descr="f8d780b3-da12-4fa5-8132-d1f9fbee1765" id="3" name=""/>
          <p:cNvSpPr>
            <a:spLocks noGrp="1"/>
          </p:cNvSpPr>
          <p:nvPr>
            <p:ph hasCustomPrompt="1" idx="1" type="subTitle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b="false" i="false" lang="en-US" sz="1600" u="none">
                <a:solidFill>
                  <a:srgbClr val="FFFFFF"/>
                </a:solidFill>
                <a:ea typeface="微软雅黑"/>
              </a:rPr>
              <a:t>探索有机溶剂沉淀法的原理与实例</a:t>
            </a:r>
          </a:p>
        </p:txBody>
      </p:sp>
      <p:sp>
        <p:nvSpPr>
          <p:cNvPr descr="f3a7febc-a390-4832-9b91-09274d6004f7" id="4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ts val="1000"/>
              </a:spcBef>
            </a:pPr>
            <a:r>
              <a:rPr b="false" i="false" lang="en-US" sz="1200" u="none">
                <a:solidFill>
                  <a:srgbClr val="FFFFFF"/>
                </a:solidFill>
                <a:ea typeface="微软雅黑"/>
              </a:rPr>
              <a:t>报告人名称</a:t>
            </a:r>
          </a:p>
        </p:txBody>
      </p:sp>
      <p:sp>
        <p:nvSpPr>
          <p:cNvPr descr="e2031154-5992-4718-8f57-b9a24e01e177" id="6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ts val="1000"/>
              </a:spcBef>
            </a:pPr>
            <a:r>
              <a:rPr lang="en-US">
                <a:latin typeface="微软雅黑"/>
              </a:rPr>
              <a:t>20xx.xx.xx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目录</a:t>
            </a:r>
          </a:p>
        </p:txBody>
      </p:sp>
      <p:grpSp>
        <p:nvGrpSpPr>
          <p:cNvPr descr="c257e28b-b6c5-4cc6-a02f-3a16770daf03" id="8" name="4caed9d6-c0d5-402d-a13c-963d60d56e8c.source.5.zh-Hans.pptx">
            <a:extLst>
              <a:ext uri="{FF2B5EF4-FFF2-40B4-BE49-F238E27FC236}">
                <a16:creationId id="{DA2A91A6-7273-CDAC-5204-6E29C3C61B64}"/>
              </a:ext>
            </a:extLst>
          </p:cNvPr>
          <p:cNvGrpSpPr/>
          <p:nvPr/>
        </p:nvGrpSpPr>
        <p:grpSpPr>
          <a:xfrm>
            <a:off x="0" y="1130300"/>
            <a:ext cx="12192000" cy="4305311"/>
            <a:chOff x="0" y="1130300"/>
            <a:chExt cx="12192000" cy="4305311"/>
          </a:xfrm>
        </p:grpSpPr>
        <p:sp>
          <p:nvSpPr>
            <p:cNvPr descr="c2b2caf2-6115-479e-bd52-c09973e5bdce" id="2" name="矩形 1">
              <a:extLst>
                <a:ext uri="{FF2B5EF4-FFF2-40B4-BE49-F238E27FC236}">
                  <a16:creationId id="{C9714C48-ED47-D088-728E-5F679704490C}"/>
                </a:ext>
              </a:extLst>
            </p:cNvPr>
            <p:cNvSpPr>
              <a:spLocks noChangeAspect="1"/>
            </p:cNvSpPr>
            <p:nvPr/>
          </p:nvSpPr>
          <p:spPr>
            <a:xfrm flipH="false" flipV="false">
              <a:off x="0" y="3406786"/>
              <a:ext cx="12192000" cy="107606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 wrap="square">
              <a:noAutofit/>
            </a:bodyPr>
            <a:lstStyle/>
            <a:p>
              <a:pPr algn="l"/>
            </a:p>
          </p:txBody>
        </p:sp>
        <p:cxnSp>
          <p:nvCxnSpPr>
            <p:cNvPr descr="7008927d-796d-4c8c-b7df-68eb4754b422" id="83" name="直接箭头连接符 82">
              <a:extLst>
                <a:ext uri="{FF2B5EF4-FFF2-40B4-BE49-F238E27FC236}">
                  <a16:creationId id="{10B93CA4-5F1C-D813-B0F4-51ED4A866243}"/>
                </a:ext>
              </a:extLst>
            </p:cNvPr>
            <p:cNvCxnSpPr>
              <a:cxnSpLocks/>
            </p:cNvCxnSpPr>
            <p:nvPr/>
          </p:nvCxnSpPr>
          <p:spPr>
            <a:xfrm flipH="false" flipV="false">
              <a:off x="660400" y="3944816"/>
              <a:ext cx="10858500" cy="0"/>
            </a:xfrm>
            <a:prstGeom prst="straightConnector1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d0f31139-c728-49dd-8e9a-bd743af4d5b7" id="3" name="组合 2">
              <a:extLst>
                <a:ext uri="{FF2B5EF4-FFF2-40B4-BE49-F238E27FC236}">
                  <a16:creationId id="{99746AE9-2055-3F32-E42F-67B9546548D3}"/>
                </a:ext>
              </a:extLst>
            </p:cNvPr>
            <p:cNvGrpSpPr/>
            <p:nvPr/>
          </p:nvGrpSpPr>
          <p:grpSpPr>
            <a:xfrm>
              <a:off x="660400" y="3650127"/>
              <a:ext cx="2568077" cy="1785484"/>
              <a:chOff x="430475" y="3650127"/>
              <a:chExt cx="2568077" cy="1785484"/>
            </a:xfrm>
          </p:grpSpPr>
          <p:sp>
            <p:nvSpPr>
              <p:cNvPr descr="a7b7e92f-0e61-4a7f-8db4-d9008ffa7162" id="50" name="Number1">
                <a:extLst>
                  <a:ext uri="{FF2B5EF4-FFF2-40B4-BE49-F238E27FC236}">
                    <a16:creationId id="{331940AB-E903-CBB5-42DB-196ECBE6E6DE}"/>
                  </a:ext>
                </a:extLst>
              </p:cNvPr>
              <p:cNvSpPr/>
              <p:nvPr/>
            </p:nvSpPr>
            <p:spPr>
              <a:xfrm flipH="false" flipV="false">
                <a:off x="1411803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algn="tl" blurRad="127000" dir="2700000" dist="635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01</a:t>
                </a:r>
              </a:p>
            </p:txBody>
          </p:sp>
          <p:grpSp>
            <p:nvGrpSpPr>
              <p:cNvPr descr="fb1773e2-c9ef-44eb-8798-b4df0b47f5fd" id="56" name="组合 55">
                <a:extLst>
                  <a:ext uri="{FF2B5EF4-FFF2-40B4-BE49-F238E27FC236}">
                    <a16:creationId id="{248E5141-C510-C3C9-542B-9551CACCE0A7}"/>
                  </a:ext>
                </a:extLst>
              </p:cNvPr>
              <p:cNvGrpSpPr/>
              <p:nvPr/>
            </p:nvGrpSpPr>
            <p:grpSpPr>
              <a:xfrm>
                <a:off x="430475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descr="99ddfd84-073e-402a-bbdc-0a3023bda18a" id="79" name="Bullet1">
                  <a:extLst>
                    <a:ext uri="{FF2B5EF4-FFF2-40B4-BE49-F238E27FC236}">
                      <a16:creationId id="{26485645-A9B5-716A-E9FE-CAA8A411F20C}"/>
                    </a:ext>
                  </a:extLst>
                </p:cNvPr>
                <p:cNvSpPr txBox="1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t" anchorCtr="false" bIns="45720" lIns="91440" rIns="91440" tIns="45720" wrap="square">
                  <a:normAutofit/>
                </a:bodyPr>
                <a:lstStyle/>
                <a:p>
                  <a:pPr algn="l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b="true" i="false" lang="en-US" strike="noStrike" sz="2000" u="none">
                      <a:solidFill>
                        <a:srgbClr val="000000"/>
                      </a:solidFill>
                      <a:ea typeface="微软雅黑"/>
                    </a:rPr>
                    <a:t>有机溶剂沉淀法概述</a:t>
                  </a:r>
                </a:p>
              </p:txBody>
            </p:sp>
            <p:cxnSp>
              <p:nvCxnSpPr>
                <p:cNvPr descr="9c3edcd5-07b9-47a7-8bf6-892394b79f27" id="81" name="直接连接符 80">
                  <a:extLst>
                    <a:ext uri="{FF2B5EF4-FFF2-40B4-BE49-F238E27FC236}">
                      <a16:creationId id="{4EBBE39F-F648-A8B5-ADB3-84E87CA146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descr="f553d364-eed2-463f-98b2-8bee65d993a4" id="4" name="组合 3">
              <a:extLst>
                <a:ext uri="{FF2B5EF4-FFF2-40B4-BE49-F238E27FC236}">
                  <a16:creationId id="{58E56BC4-115B-73AE-8DF1-459608F0D06D}"/>
                </a:ext>
              </a:extLst>
            </p:cNvPr>
            <p:cNvGrpSpPr/>
            <p:nvPr/>
          </p:nvGrpSpPr>
          <p:grpSpPr>
            <a:xfrm>
              <a:off x="2694819" y="2441361"/>
              <a:ext cx="2568077" cy="1795270"/>
              <a:chOff x="2091348" y="2441361"/>
              <a:chExt cx="2568077" cy="1795270"/>
            </a:xfrm>
          </p:grpSpPr>
          <p:sp>
            <p:nvSpPr>
              <p:cNvPr descr="4016da6a-a1dd-4ff1-b82f-fa1afe4130b2" id="51" name="Number2">
                <a:extLst>
                  <a:ext uri="{FF2B5EF4-FFF2-40B4-BE49-F238E27FC236}">
                    <a16:creationId id="{C3B94DC8-A13E-BFF7-BAA3-4BB64FAA315D}"/>
                  </a:ext>
                </a:extLst>
              </p:cNvPr>
              <p:cNvSpPr/>
              <p:nvPr/>
            </p:nvSpPr>
            <p:spPr>
              <a:xfrm flipH="false" flipV="false">
                <a:off x="3088485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algn="tl" blurRad="127000" dir="2700000" dist="63500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/>
              <a:lstStyle/>
              <a:p>
                <a:pPr algn="ctr"/>
                <a:r>
                  <a:rPr b="true" i="false" lang="en-US" sz="2000" u="none">
                    <a:solidFill>
                      <a:srgbClr val="FFFFFF"/>
                    </a:solidFill>
                    <a:latin typeface="Arial"/>
                  </a:rPr>
                  <a:t>02</a:t>
                </a:r>
              </a:p>
            </p:txBody>
          </p:sp>
          <p:grpSp>
            <p:nvGrpSpPr>
              <p:cNvPr descr="f32b3a36-a0ce-4332-b9c2-aec999841ff6" id="65" name="组合 64">
                <a:extLst>
                  <a:ext uri="{FF2B5EF4-FFF2-40B4-BE49-F238E27FC236}">
                    <a16:creationId id="{BEBE0FB9-8842-ACAA-C81F-9B0BA655DE58}"/>
                  </a:ext>
                </a:extLst>
              </p:cNvPr>
              <p:cNvGrpSpPr/>
              <p:nvPr/>
            </p:nvGrpSpPr>
            <p:grpSpPr>
              <a:xfrm>
                <a:off x="2091348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descr="c86ab6d4-c431-4f72-adc9-7fff1ffe03b1" id="70" name="Bullet2">
                  <a:extLst>
                    <a:ext uri="{FF2B5EF4-FFF2-40B4-BE49-F238E27FC236}">
                      <a16:creationId id="{EDCE61C6-6656-1E2B-5064-54B9A2807089}"/>
                    </a:ext>
                  </a:extLst>
                </p:cNvPr>
                <p:cNvSpPr txBox="1"/>
                <p:nvPr/>
              </p:nvSpPr>
              <p:spPr>
                <a:xfrm flipH="false" flipV="false"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b" anchorCtr="false" bIns="45720" lIns="91440" rIns="91440" tIns="45720" wrap="square">
                  <a:normAutofit/>
                </a:bodyPr>
                <a:lstStyle/>
                <a:p>
                  <a:pPr algn="l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b="true" i="false" lang="en-US" strike="noStrike" sz="2000" u="none">
                      <a:solidFill>
                        <a:srgbClr val="000000"/>
                      </a:solidFill>
                      <a:ea typeface="微软雅黑"/>
                    </a:rPr>
                    <a:t>有机溶剂沉淀机理</a:t>
                  </a:r>
                </a:p>
              </p:txBody>
            </p:sp>
            <p:cxnSp>
              <p:nvCxnSpPr>
                <p:cNvPr descr="c40f2fbe-0d53-4ea9-8eb8-9adbc1aebf23" id="72" name="直接连接符 71">
                  <a:extLst>
                    <a:ext uri="{FF2B5EF4-FFF2-40B4-BE49-F238E27FC236}">
                      <a16:creationId id="{99BF09C9-45C6-C4F6-5BA4-D5A239A8C1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false" flipV="true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descr="a671ae54-0c73-4b8f-9899-100ab459da9c" id="84" name="Title">
              <a:extLst>
                <a:ext uri="{FF2B5EF4-FFF2-40B4-BE49-F238E27FC236}">
                  <a16:creationId id="{39FC13C3-340B-FC8F-289C-1AC8FECAA947}"/>
                </a:ext>
              </a:extLst>
            </p:cNvPr>
            <p:cNvSpPr>
              <a:spLocks noChangeAspect="1"/>
            </p:cNvSpPr>
            <p:nvPr/>
          </p:nvSpPr>
          <p:spPr>
            <a:xfrm flipH="false" flipV="false">
              <a:off x="666750" y="1130300"/>
              <a:ext cx="10858500" cy="1002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lIns="91440" rIns="91440" rtlCol="0" tIns="45720" wrap="square">
              <a:normAutofit/>
            </a:bodyPr>
            <a:lstStyle/>
            <a:p>
              <a:pPr algn="ctr"/>
              <a:r>
                <a:rPr b="true" i="false" lang="en-US" sz="4800" u="none">
                  <a:solidFill>
                    <a:srgbClr val="000000"/>
                  </a:solidFill>
                  <a:latin typeface="Arial"/>
                </a:rPr>
                <a:t/>
              </a:r>
            </a:p>
          </p:txBody>
        </p:sp>
        <p:grpSp>
          <p:nvGrpSpPr>
            <p:cNvPr descr="4e559889-97ee-4bd1-9a3e-f0de477ffeb4" id="5" name="组合 4">
              <a:extLst>
                <a:ext uri="{FF2B5EF4-FFF2-40B4-BE49-F238E27FC236}">
                  <a16:creationId id="{90B8F8B4-79BF-2F56-2F3A-B2F5474F568F}"/>
                </a:ext>
              </a:extLst>
            </p:cNvPr>
            <p:cNvGrpSpPr/>
            <p:nvPr/>
          </p:nvGrpSpPr>
          <p:grpSpPr>
            <a:xfrm>
              <a:off x="4729238" y="3650127"/>
              <a:ext cx="2568077" cy="1785484"/>
              <a:chOff x="3751497" y="3650127"/>
              <a:chExt cx="2568077" cy="1785484"/>
            </a:xfrm>
          </p:grpSpPr>
          <p:sp>
            <p:nvSpPr>
              <p:cNvPr descr="0f6b0a2f-08ab-4ca8-95a0-0e8591ec7d60" id="52" name="Number3">
                <a:extLst>
                  <a:ext uri="{FF2B5EF4-FFF2-40B4-BE49-F238E27FC236}">
                    <a16:creationId id="{9C5F2C3D-B1AB-40CC-E21D-781CA62B9623}"/>
                  </a:ext>
                </a:extLst>
              </p:cNvPr>
              <p:cNvSpPr/>
              <p:nvPr/>
            </p:nvSpPr>
            <p:spPr>
              <a:xfrm flipH="false" flipV="false">
                <a:off x="4765167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algn="tl" blurRad="127000" dir="2700000" dist="635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03</a:t>
                </a:r>
              </a:p>
            </p:txBody>
          </p:sp>
          <p:grpSp>
            <p:nvGrpSpPr>
              <p:cNvPr descr="28b42b8a-bb48-4f31-b5d4-b5ad576270c2" id="91" name="组合 90">
                <a:extLst>
                  <a:ext uri="{FF2B5EF4-FFF2-40B4-BE49-F238E27FC236}">
                    <a16:creationId id="{875B6E1A-C5F4-24A4-EC25-0D55B388F0AF}"/>
                  </a:ext>
                </a:extLst>
              </p:cNvPr>
              <p:cNvGrpSpPr/>
              <p:nvPr/>
            </p:nvGrpSpPr>
            <p:grpSpPr>
              <a:xfrm>
                <a:off x="3751497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descr="9e9e9c2e-a33f-41e6-a354-643be44993b6" id="92" name="Bullet3">
                  <a:extLst>
                    <a:ext uri="{FF2B5EF4-FFF2-40B4-BE49-F238E27FC236}">
                      <a16:creationId id="{4463FF7D-ECE0-AC16-BA46-E4098DF95B34}"/>
                    </a:ext>
                  </a:extLst>
                </p:cNvPr>
                <p:cNvSpPr txBox="1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t" anchorCtr="false" bIns="45720" lIns="91440" rIns="91440" tIns="45720" wrap="square">
                  <a:normAutofit/>
                </a:bodyPr>
                <a:lstStyle/>
                <a:p>
                  <a:pPr algn="l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b="true" i="false" lang="en-US" strike="noStrike" sz="2000" u="none">
                      <a:solidFill>
                        <a:srgbClr val="000000"/>
                      </a:solidFill>
                      <a:ea typeface="微软雅黑"/>
                    </a:rPr>
                    <a:t>有机溶剂沉淀特点</a:t>
                  </a:r>
                </a:p>
              </p:txBody>
            </p:sp>
            <p:cxnSp>
              <p:nvCxnSpPr>
                <p:cNvPr descr="94b6dcf3-9efd-40d2-8614-95bf3ce4f7f9" id="94" name="直接连接符 93">
                  <a:extLst>
                    <a:ext uri="{FF2B5EF4-FFF2-40B4-BE49-F238E27FC236}">
                      <a16:creationId id="{0B6890B8-DFDC-C387-6CE8-27FE69F534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descr="c293a439-d25b-4670-be96-3b21a34be29a" id="6" name="组合 5">
              <a:extLst>
                <a:ext uri="{FF2B5EF4-FFF2-40B4-BE49-F238E27FC236}">
                  <a16:creationId id="{BCF5D0BA-3B6C-2B7D-8ECB-26DB449B0357}"/>
                </a:ext>
              </a:extLst>
            </p:cNvPr>
            <p:cNvGrpSpPr/>
            <p:nvPr/>
          </p:nvGrpSpPr>
          <p:grpSpPr>
            <a:xfrm>
              <a:off x="6763657" y="2441361"/>
              <a:ext cx="2568077" cy="1795270"/>
              <a:chOff x="5444712" y="2441361"/>
              <a:chExt cx="2568077" cy="1795270"/>
            </a:xfrm>
          </p:grpSpPr>
          <p:sp>
            <p:nvSpPr>
              <p:cNvPr descr="4b5541bd-a35d-4021-bd24-1f66fad14e32" id="53" name="Number4">
                <a:extLst>
                  <a:ext uri="{FF2B5EF4-FFF2-40B4-BE49-F238E27FC236}">
                    <a16:creationId id="{771B8C0A-613C-A6ED-F850-B7B2EA155BF4}"/>
                  </a:ext>
                </a:extLst>
              </p:cNvPr>
              <p:cNvSpPr/>
              <p:nvPr/>
            </p:nvSpPr>
            <p:spPr>
              <a:xfrm flipH="false" flipV="false">
                <a:off x="6441849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algn="tl" blurRad="127000" dir="2700000" dist="63500" rotWithShape="0">
                  <a:schemeClr val="accent2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/>
              <a:lstStyle/>
              <a:p>
                <a:pPr algn="ctr"/>
                <a:r>
                  <a:rPr b="true" i="false" lang="en-US" sz="2000" u="none">
                    <a:solidFill>
                      <a:srgbClr val="FFFFFF"/>
                    </a:solidFill>
                    <a:latin typeface="Arial"/>
                  </a:rPr>
                  <a:t>04</a:t>
                </a:r>
              </a:p>
            </p:txBody>
          </p:sp>
          <p:grpSp>
            <p:nvGrpSpPr>
              <p:cNvPr descr="f5df4cac-f9bf-4521-8f2f-c80c6e9028f3" id="95" name="组合 94">
                <a:extLst>
                  <a:ext uri="{FF2B5EF4-FFF2-40B4-BE49-F238E27FC236}">
                    <a16:creationId id="{06C30757-2C2F-8677-8A77-750800896B96}"/>
                  </a:ext>
                </a:extLst>
              </p:cNvPr>
              <p:cNvGrpSpPr/>
              <p:nvPr/>
            </p:nvGrpSpPr>
            <p:grpSpPr>
              <a:xfrm>
                <a:off x="5444712" y="2441361"/>
                <a:ext cx="2568077" cy="1205891"/>
                <a:chOff x="1663877" y="5316110"/>
                <a:chExt cx="2568077" cy="1205891"/>
              </a:xfrm>
            </p:grpSpPr>
            <p:sp>
              <p:nvSpPr>
                <p:cNvPr descr="a3d646a7-f9c9-4ab9-babd-cbf23a9d6af1" id="96" name="Bullet4">
                  <a:extLst>
                    <a:ext uri="{FF2B5EF4-FFF2-40B4-BE49-F238E27FC236}">
                      <a16:creationId id="{2697C799-E926-4D22-DDAF-513E0A5DD13E}"/>
                    </a:ext>
                  </a:extLst>
                </p:cNvPr>
                <p:cNvSpPr txBox="1"/>
                <p:nvPr/>
              </p:nvSpPr>
              <p:spPr>
                <a:xfrm flipH="false" flipV="false">
                  <a:off x="1663877" y="5316110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b" anchorCtr="false" bIns="45720" lIns="91440" rIns="91440" tIns="45720" wrap="square">
                  <a:normAutofit/>
                </a:bodyPr>
                <a:lstStyle/>
                <a:p>
                  <a:pPr algn="l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b="true" i="false" lang="en-US" strike="noStrike" sz="2000" u="none">
                      <a:solidFill>
                        <a:srgbClr val="000000"/>
                      </a:solidFill>
                      <a:ea typeface="微软雅黑"/>
                    </a:rPr>
                    <a:t>酪蛋白制备实例</a:t>
                  </a:r>
                </a:p>
              </p:txBody>
            </p:sp>
            <p:cxnSp>
              <p:nvCxnSpPr>
                <p:cNvPr descr="fa05f00b-9d85-403a-9a0b-5bc5a62ccd33" id="98" name="直接连接符 97">
                  <a:extLst>
                    <a:ext uri="{FF2B5EF4-FFF2-40B4-BE49-F238E27FC236}">
                      <a16:creationId id="{4932436E-120D-78F4-40BA-1574046CBE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false" flipV="true">
                  <a:off x="2954266" y="6134100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descr="e08dddc6-e66a-4028-8b42-21d9da4ee36e" id="7" name="组合 6">
              <a:extLst>
                <a:ext uri="{FF2B5EF4-FFF2-40B4-BE49-F238E27FC236}">
                  <a16:creationId id="{E993C282-FF37-015D-9A64-2D15A8265A41}"/>
                </a:ext>
              </a:extLst>
            </p:cNvPr>
            <p:cNvGrpSpPr/>
            <p:nvPr/>
          </p:nvGrpSpPr>
          <p:grpSpPr>
            <a:xfrm>
              <a:off x="8798076" y="3650127"/>
              <a:ext cx="2568077" cy="1785484"/>
              <a:chOff x="7127744" y="3650127"/>
              <a:chExt cx="2568077" cy="1785484"/>
            </a:xfrm>
          </p:grpSpPr>
          <p:sp>
            <p:nvSpPr>
              <p:cNvPr descr="78ab88be-b45d-4a0d-8a5a-773d6fc98561" id="54" name="Number5">
                <a:extLst>
                  <a:ext uri="{FF2B5EF4-FFF2-40B4-BE49-F238E27FC236}">
                    <a16:creationId id="{4ED75C88-A748-CC22-D114-8CDDFB694522}"/>
                  </a:ext>
                </a:extLst>
              </p:cNvPr>
              <p:cNvSpPr/>
              <p:nvPr/>
            </p:nvSpPr>
            <p:spPr>
              <a:xfrm flipH="false" flipV="false">
                <a:off x="8118531" y="3650127"/>
                <a:ext cx="586504" cy="58650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5000">
                    <a:schemeClr val="accent1"/>
                  </a:gs>
                </a:gsLst>
                <a:lin ang="27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algn="tl" blurRad="127000" dir="2700000" dist="635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05</a:t>
                </a:r>
              </a:p>
            </p:txBody>
          </p:sp>
          <p:grpSp>
            <p:nvGrpSpPr>
              <p:cNvPr descr="759f1b15-00e5-4455-87fe-426a104c3a87" id="99" name="组合 98">
                <a:extLst>
                  <a:ext uri="{FF2B5EF4-FFF2-40B4-BE49-F238E27FC236}">
                    <a16:creationId id="{103E8423-CBEA-48A7-70D0-2E46B29E74C9}"/>
                  </a:ext>
                </a:extLst>
              </p:cNvPr>
              <p:cNvGrpSpPr/>
              <p:nvPr/>
            </p:nvGrpSpPr>
            <p:grpSpPr>
              <a:xfrm>
                <a:off x="7127744" y="4236631"/>
                <a:ext cx="2568077" cy="1198980"/>
                <a:chOff x="1670227" y="4601292"/>
                <a:chExt cx="2568077" cy="1198980"/>
              </a:xfrm>
            </p:grpSpPr>
            <p:sp>
              <p:nvSpPr>
                <p:cNvPr descr="430e05e3-4ecc-43d3-a1f6-dcf2b2f9f042" id="100" name="Bullet5">
                  <a:extLst>
                    <a:ext uri="{FF2B5EF4-FFF2-40B4-BE49-F238E27FC236}">
                      <a16:creationId id="{0D088875-EE1D-A8FD-909E-F0B685213418}"/>
                    </a:ext>
                  </a:extLst>
                </p:cNvPr>
                <p:cNvSpPr txBox="1"/>
                <p:nvPr/>
              </p:nvSpPr>
              <p:spPr>
                <a:xfrm flipH="false" flipV="false">
                  <a:off x="1670227" y="5090848"/>
                  <a:ext cx="2568077" cy="7094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="t" anchorCtr="false" bIns="45720" lIns="91440" rIns="91440" tIns="45720" wrap="square">
                  <a:normAutofit/>
                </a:bodyPr>
                <a:lstStyle/>
                <a:p>
                  <a:pPr algn="l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b="true" i="false" lang="en-US" strike="noStrike" sz="2000" u="none">
                      <a:solidFill>
                        <a:srgbClr val="000000"/>
                      </a:solidFill>
                      <a:ea typeface="微软雅黑"/>
                    </a:rPr>
                    <a:t>肝素提取实例</a:t>
                  </a:r>
                </a:p>
              </p:txBody>
            </p:sp>
            <p:cxnSp>
              <p:nvCxnSpPr>
                <p:cNvPr descr="a0f15895-3f38-4e3a-ad4b-4e4c84d3578a" id="102" name="直接连接符 101">
                  <a:extLst>
                    <a:ext uri="{FF2B5EF4-FFF2-40B4-BE49-F238E27FC236}">
                      <a16:creationId id="{3F36DC1A-CE3C-ABAF-4586-0C91B81D80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false" flipV="false">
                  <a:off x="2954266" y="4601292"/>
                  <a:ext cx="0" cy="387901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0ec7ac6f-9e22-4240-84f9-120794c4d192" id="4" name=""/>
          <p:cNvSpPr>
            <a:spLocks noGrp="1"/>
          </p:cNvSpPr>
          <p:nvPr>
            <p:ph sz="half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FFFFFF"/>
                </a:solidFill>
                <a:ea typeface="微软雅黑"/>
              </a:rPr>
              <a:t>有机溶剂沉淀法概述</a:t>
            </a:r>
          </a:p>
        </p:txBody>
      </p:sp>
      <p:sp>
        <p:nvSpPr>
          <p:cNvPr descr="d932f2a6-1488-47c8-9ea0-c5790b5f2c10" id="5" name=""/>
          <p:cNvSpPr>
            <a:spLocks noGrp="1"/>
          </p:cNvSpPr>
          <p:nvPr>
            <p:ph idx="1" sz="quarter" type="body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  <a:buNone/>
            </a:pPr>
            <a:r>
              <a:rPr b="false" i="false" lang="en-US" sz="1800" u="none">
                <a:solidFill>
                  <a:srgbClr val="FFFFFF"/>
                </a:solidFill>
                <a:ea typeface="微软雅黑"/>
              </a:rPr>
              <a:t>了解有机溶剂沉淀法的基本概念与适用范围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有机溶剂沉淀法定义</a:t>
            </a:r>
          </a:p>
        </p:txBody>
      </p:sp>
      <p:grpSp>
        <p:nvGrpSpPr>
          <p:cNvPr descr="36f49cbf-7056-4ca2-93d5-d1a11475d0bd" id="40" name="f3a6d23e-f17e-4b19-9ad2-04b4a318ed61.source.3.zh-Hans.pptx">
            <a:extLst>
              <a:ext uri="{FF2B5EF4-FFF2-40B4-BE49-F238E27FC236}">
                <a16:creationId id="{A57C3D8B-04B0-2A1C-7843-7C3F3E9FEF5A}"/>
              </a:ext>
            </a:extLst>
          </p:cNvPr>
          <p:cNvGrpSpPr/>
          <p:nvPr/>
        </p:nvGrpSpPr>
        <p:grpSpPr>
          <a:xfrm>
            <a:off x="0" y="1130301"/>
            <a:ext cx="12192000" cy="5727699"/>
            <a:chOff x="0" y="1130301"/>
            <a:chExt cx="12192000" cy="5727699"/>
          </a:xfrm>
        </p:grpSpPr>
        <p:sp>
          <p:nvSpPr>
            <p:cNvPr descr="b5ba31a1-0c0f-4757-81c9-31d4a970ebb0" id="8" name="PictureMisc1">
              <a:extLst>
                <a:ext uri="{FF2B5EF4-FFF2-40B4-BE49-F238E27FC236}">
                  <a16:creationId id="{3A7815C4-9C8E-BF68-837D-E173ADFC2267}"/>
                </a:ext>
              </a:extLst>
            </p:cNvPr>
            <p:cNvSpPr>
              <a:spLocks/>
            </p:cNvSpPr>
            <p:nvPr/>
          </p:nvSpPr>
          <p:spPr>
            <a:xfrm flipH="false" flipV="false">
              <a:off x="0" y="5562667"/>
              <a:ext cx="12192000" cy="1295333"/>
            </a:xfrm>
            <a:prstGeom prst="rect">
              <a:avLst/>
            </a:prstGeom>
            <a:blipFill rotWithShape="true">
              <a:blip r:embed="rId5"/>
              <a:srcRect/>
              <a:stretch>
                <a:fillRect b="-418803" l="0" r="0" t="-8697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sp>
          <p:nvSpPr>
            <p:cNvPr descr="27a94f48-4908-49ba-943e-9a235da7f91f" id="9" name="c">
              <a:extLst>
                <a:ext uri="{FF2B5EF4-FFF2-40B4-BE49-F238E27FC236}">
                  <a16:creationId id="{FE2003D7-E849-300E-51CE-8839802DFC3E}"/>
                </a:ext>
              </a:extLst>
            </p:cNvPr>
            <p:cNvSpPr/>
            <p:nvPr/>
          </p:nvSpPr>
          <p:spPr>
            <a:xfrm flipH="false" flipV="false">
              <a:off x="660399" y="1777184"/>
              <a:ext cx="10858500" cy="4356916"/>
            </a:xfrm>
            <a:prstGeom prst="roundRect">
              <a:avLst>
                <a:gd fmla="val 3015" name="adj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90000"/>
                  </a:schemeClr>
                </a:gs>
              </a:gsLst>
              <a:lin ang="5400000" scaled="1"/>
              <a:tileRect/>
            </a:gradFill>
            <a:ln w="6350"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wrap="none">
              <a:normAutofit/>
            </a:bodyPr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descr="c8a9289f-5edb-4fcf-be62-a0c67942e97a" id="10" name="Title">
              <a:extLst>
                <a:ext uri="{FF2B5EF4-FFF2-40B4-BE49-F238E27FC236}">
                  <a16:creationId id="{5C340490-72D7-6E9D-9781-EEE0D631F461}"/>
                </a:ext>
              </a:extLst>
            </p:cNvPr>
            <p:cNvSpPr>
              <a:spLocks/>
            </p:cNvSpPr>
            <p:nvPr/>
          </p:nvSpPr>
          <p:spPr>
            <a:xfrm flipH="false" flipV="false">
              <a:off x="660399" y="1130301"/>
              <a:ext cx="10858500" cy="586098"/>
            </a:xfrm>
            <a:prstGeom prst="rect">
              <a:avLst/>
            </a:prstGeom>
            <a:no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wrap="square">
              <a:normAutofit/>
            </a:bodyPr>
            <a:lstStyle/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明确方法定义与现象</a:t>
              </a:r>
            </a:p>
          </p:txBody>
        </p:sp>
        <p:grpSp>
          <p:nvGrpSpPr>
            <p:cNvPr descr="fd55ba25-8397-4240-9285-a19f2d4f2d1e" id="37" name="组合 36">
              <a:extLst>
                <a:ext uri="{FF2B5EF4-FFF2-40B4-BE49-F238E27FC236}">
                  <a16:creationId id="{B6820A27-9424-DE40-3D7A-0DC5E558CA8A}"/>
                </a:ext>
              </a:extLst>
            </p:cNvPr>
            <p:cNvGrpSpPr/>
            <p:nvPr/>
          </p:nvGrpSpPr>
          <p:grpSpPr>
            <a:xfrm>
              <a:off x="885625" y="1931699"/>
              <a:ext cx="5038520" cy="1822378"/>
              <a:chOff x="885625" y="1931699"/>
              <a:chExt cx="5038520" cy="1822378"/>
            </a:xfrm>
          </p:grpSpPr>
          <p:sp>
            <p:nvSpPr>
              <p:cNvPr descr="07afbc34-0cf4-4645-90c3-4b4dedbfed61" id="34" name="Number1">
                <a:extLst>
                  <a:ext uri="{FF2B5EF4-FFF2-40B4-BE49-F238E27FC236}">
                    <a16:creationId id="{AE89D52D-C3BA-EF2C-57C9-1DEC4664E545}"/>
                  </a:ext>
                </a:extLst>
              </p:cNvPr>
              <p:cNvSpPr/>
              <p:nvPr/>
            </p:nvSpPr>
            <p:spPr>
              <a:xfrm flipH="true" flipV="false">
                <a:off x="885625" y="1931699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/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1</a:t>
                </a:r>
              </a:p>
            </p:txBody>
          </p:sp>
          <p:sp>
            <p:nvSpPr>
              <p:cNvPr descr="79375e0c-a482-4e12-8374-fae2a389e3f8" id="35" name="Bullet1">
                <a:extLst>
                  <a:ext uri="{FF2B5EF4-FFF2-40B4-BE49-F238E27FC236}">
                    <a16:creationId id="{1B079846-DD93-7DDE-3763-763EE172A75C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383527" y="1931699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方法定义</a:t>
                </a:r>
              </a:p>
            </p:txBody>
          </p:sp>
          <p:sp>
            <p:nvSpPr>
              <p:cNvPr descr="cffa9084-c7e2-4614-a604-dc7906e9bf8d" id="36" name="Text1">
                <a:extLst>
                  <a:ext uri="{FF2B5EF4-FFF2-40B4-BE49-F238E27FC236}">
                    <a16:creationId id="{CD462BE0-EFA8-5A18-CBA5-A56AA9443B4A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383527" y="2404361"/>
                <a:ext cx="4540618" cy="1349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在蛋白质溶液中，加入与水互溶的有机溶剂，显著降低蛋白质溶解度使其沉淀。</a:t>
                </a:r>
              </a:p>
            </p:txBody>
          </p:sp>
        </p:grpSp>
        <p:grpSp>
          <p:nvGrpSpPr>
            <p:cNvPr descr="ecc9ad7e-0a57-4e00-983e-f3f8941e1f83" id="38" name="组合 37">
              <a:extLst>
                <a:ext uri="{FF2B5EF4-FFF2-40B4-BE49-F238E27FC236}">
                  <a16:creationId id="{CAB12542-F11A-B4DE-4EE8-E3024B6AB3E6}"/>
                </a:ext>
              </a:extLst>
            </p:cNvPr>
            <p:cNvGrpSpPr/>
            <p:nvPr/>
          </p:nvGrpSpPr>
          <p:grpSpPr>
            <a:xfrm>
              <a:off x="885625" y="4204072"/>
              <a:ext cx="5038520" cy="1822378"/>
              <a:chOff x="885625" y="4204072"/>
              <a:chExt cx="5038520" cy="1822378"/>
            </a:xfrm>
          </p:grpSpPr>
          <p:sp>
            <p:nvSpPr>
              <p:cNvPr descr="32f842ae-f94b-4bd5-b67e-bf18c4875598" id="27" name="Number2">
                <a:extLst>
                  <a:ext uri="{FF2B5EF4-FFF2-40B4-BE49-F238E27FC236}">
                    <a16:creationId id="{FEAAE07E-0936-9FEF-284B-5241DDDEF95C}"/>
                  </a:ext>
                </a:extLst>
              </p:cNvPr>
              <p:cNvSpPr/>
              <p:nvPr/>
            </p:nvSpPr>
            <p:spPr>
              <a:xfrm flipH="true" flipV="false">
                <a:off x="885625" y="4204072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/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2</a:t>
                </a:r>
              </a:p>
            </p:txBody>
          </p:sp>
          <p:sp>
            <p:nvSpPr>
              <p:cNvPr descr="6d64d2b8-b6f4-4d05-a979-64ce62ade2b4" id="28" name="Bullet2">
                <a:extLst>
                  <a:ext uri="{FF2B5EF4-FFF2-40B4-BE49-F238E27FC236}">
                    <a16:creationId id="{FAC3CE05-DA6E-4515-DB61-0E8C0117A62A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383527" y="4204072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沉淀现象</a:t>
                </a:r>
              </a:p>
            </p:txBody>
          </p:sp>
          <p:sp>
            <p:nvSpPr>
              <p:cNvPr descr="063f33fe-ac01-49a5-bc9d-6ffed31906fd" id="29" name="Text2">
                <a:extLst>
                  <a:ext uri="{FF2B5EF4-FFF2-40B4-BE49-F238E27FC236}">
                    <a16:creationId id="{C1AC37A7-3FCE-6B2C-9E2A-A1727D65CCBB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383527" y="4676734"/>
                <a:ext cx="4540618" cy="1349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有机溶剂加入后，蛋白质溶解度减小，进而从溶液中析出形成沉淀。</a:t>
                </a:r>
              </a:p>
            </p:txBody>
          </p:sp>
        </p:grpSp>
        <p:grpSp>
          <p:nvGrpSpPr>
            <p:cNvPr descr="751f78e8-9043-4dfa-be45-2385d2eb38a4" id="39" name="组合 38">
              <a:extLst>
                <a:ext uri="{FF2B5EF4-FFF2-40B4-BE49-F238E27FC236}">
                  <a16:creationId id="{A6D715BA-7FA9-9EC7-E538-1D954AF63BDA}"/>
                </a:ext>
              </a:extLst>
            </p:cNvPr>
            <p:cNvGrpSpPr/>
            <p:nvPr/>
          </p:nvGrpSpPr>
          <p:grpSpPr>
            <a:xfrm>
              <a:off x="6026873" y="3044453"/>
              <a:ext cx="5038520" cy="2981997"/>
              <a:chOff x="6026873" y="3044453"/>
              <a:chExt cx="5038520" cy="2981997"/>
            </a:xfrm>
          </p:grpSpPr>
          <p:sp>
            <p:nvSpPr>
              <p:cNvPr descr="9e15b6b8-890d-49aa-82b7-f8c0df0d073c" id="24" name="Number3">
                <a:extLst>
                  <a:ext uri="{FF2B5EF4-FFF2-40B4-BE49-F238E27FC236}">
                    <a16:creationId id="{A13C4D32-44AE-0C2D-432E-3A37881C6A88}"/>
                  </a:ext>
                </a:extLst>
              </p:cNvPr>
              <p:cNvSpPr/>
              <p:nvPr/>
            </p:nvSpPr>
            <p:spPr>
              <a:xfrm flipH="true" flipV="false">
                <a:off x="6026873" y="3044453"/>
                <a:ext cx="472502" cy="47266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/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3</a:t>
                </a:r>
              </a:p>
            </p:txBody>
          </p:sp>
          <p:sp>
            <p:nvSpPr>
              <p:cNvPr descr="e4468241-d2fd-4d33-b6b6-375582a0350a" id="25" name="Bullet3">
                <a:extLst>
                  <a:ext uri="{FF2B5EF4-FFF2-40B4-BE49-F238E27FC236}">
                    <a16:creationId id="{494843C2-4C9B-38EA-2027-286E7B65B403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524775" y="3044453"/>
                <a:ext cx="4540618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沉淀原理</a:t>
                </a:r>
              </a:p>
            </p:txBody>
          </p:sp>
          <p:sp>
            <p:nvSpPr>
              <p:cNvPr descr="fb5982ab-b12b-4bf8-bae6-8d5523d2f9f1" id="26" name="Text3">
                <a:extLst>
                  <a:ext uri="{FF2B5EF4-FFF2-40B4-BE49-F238E27FC236}">
                    <a16:creationId id="{BFB52404-1060-9C49-7D1B-5CF73656E7F6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524775" y="3517115"/>
                <a:ext cx="4540618" cy="2509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有机溶剂使水的活度降低，影响蛋白质水化程度和静电作用，促使其聚集沉淀。</a:t>
                </a: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有机溶剂沉淀法适用范围</a:t>
            </a:r>
          </a:p>
        </p:txBody>
      </p:sp>
      <p:grpSp>
        <p:nvGrpSpPr>
          <p:cNvPr descr="90462fb3-1c58-4d70-b30a-aa294e3026e7" id="8" name="e6eee993-bf31-4794-9082-47e3375dfb00.source.3.zh-Hans.pptx">
            <a:extLst>
              <a:ext uri="{FF2B5EF4-FFF2-40B4-BE49-F238E27FC236}">
                <a16:creationId id="{59C0BAC5-EBD3-9A7C-32DC-9B2CB928E606}"/>
              </a:ext>
            </a:extLst>
          </p:cNvPr>
          <p:cNvGrpSpPr/>
          <p:nvPr/>
        </p:nvGrpSpPr>
        <p:grpSpPr>
          <a:xfrm>
            <a:off x="660399" y="1130300"/>
            <a:ext cx="10858501" cy="4999038"/>
            <a:chOff x="660399" y="1130300"/>
            <a:chExt cx="10858501" cy="4999038"/>
          </a:xfrm>
        </p:grpSpPr>
        <p:grpSp>
          <p:nvGrpSpPr>
            <p:cNvPr descr="84c6de0b-4b81-498f-b6f5-cd747e8e9ac5" id="5" name="组合 4">
              <a:extLst>
                <a:ext uri="{FF2B5EF4-FFF2-40B4-BE49-F238E27FC236}">
                  <a16:creationId id="{D283D26B-0C49-F613-67CB-25956E872D8D}"/>
                </a:ext>
              </a:extLst>
            </p:cNvPr>
            <p:cNvGrpSpPr/>
            <p:nvPr/>
          </p:nvGrpSpPr>
          <p:grpSpPr>
            <a:xfrm>
              <a:off x="660399" y="1130300"/>
              <a:ext cx="10858501" cy="4999038"/>
              <a:chOff x="660399" y="1130300"/>
              <a:chExt cx="10858501" cy="4999038"/>
            </a:xfrm>
          </p:grpSpPr>
          <p:cxnSp>
            <p:nvCxnSpPr>
              <p:cNvPr descr="ee9701ee-8c87-44be-a125-b58e2de68113" id="13" name="连接符: 肘形 12">
                <a:extLst>
                  <a:ext uri="{FF2B5EF4-FFF2-40B4-BE49-F238E27FC236}">
                    <a16:creationId id="{F89CEBAC-2295-E13F-3F28-1BC3B335F608}"/>
                  </a:ext>
                </a:extLst>
              </p:cNvPr>
              <p:cNvCxnSpPr>
                <a:cxnSpLocks/>
                <a:stCxn id="16" idx="0"/>
                <a:endCxn id="20" idx="0"/>
              </p:cNvCxnSpPr>
              <p:nvPr/>
            </p:nvCxnSpPr>
            <p:spPr>
              <a:xfrm flipH="true" flipV="true" rot="5400000">
                <a:off x="6089647" y="-1261740"/>
                <a:ext cx="12700" cy="7408159"/>
              </a:xfrm>
              <a:prstGeom prst="bentConnector3">
                <a:avLst>
                  <a:gd fmla="val 1800000" name="adj1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descr="c2224fb7-119d-41a4-9298-8d1eba85c67b" id="26" name="Title">
                <a:extLst>
                  <a:ext uri="{FF2B5EF4-FFF2-40B4-BE49-F238E27FC236}">
                    <a16:creationId id="{94C68AC1-9862-493F-F4F4-44FF83523484}"/>
                  </a:ext>
                </a:extLst>
              </p:cNvPr>
              <p:cNvSpPr/>
              <p:nvPr/>
            </p:nvSpPr>
            <p:spPr>
              <a:xfrm flipH="false" flipV="false">
                <a:off x="660400" y="1130300"/>
                <a:ext cx="10858500" cy="653642"/>
              </a:xfrm>
              <a:prstGeom prst="roundRect">
                <a:avLst>
                  <a:gd fmla="val 14472" name="adj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rmAutofit/>
              </a:bodyPr>
              <a:lstStyle/>
              <a:p>
                <a:pPr algn="l"/>
                <a:r>
                  <a:rPr b="true" i="false" lang="en-US" sz="2400" u="none">
                    <a:solidFill>
                      <a:srgbClr val="000000"/>
                    </a:solidFill>
                    <a:ea typeface="微软雅黑"/>
                  </a:rPr>
                  <a:t>知晓适用物质及与盐析法关系</a:t>
                </a:r>
              </a:p>
            </p:txBody>
          </p:sp>
          <p:grpSp>
            <p:nvGrpSpPr>
              <p:cNvPr descr="4e86aaea-7904-4f0a-b8e1-6b7cd143c509" id="2" name="组合 1">
                <a:extLst>
                  <a:ext uri="{FF2B5EF4-FFF2-40B4-BE49-F238E27FC236}">
                    <a16:creationId id="{F3CBE899-A7BD-AD35-9D54-8D902DD74138}"/>
                  </a:ext>
                </a:extLst>
              </p:cNvPr>
              <p:cNvGrpSpPr/>
              <p:nvPr/>
            </p:nvGrpSpPr>
            <p:grpSpPr>
              <a:xfrm>
                <a:off x="660399" y="2442339"/>
                <a:ext cx="10858501" cy="3686999"/>
                <a:chOff x="660399" y="2442339"/>
                <a:chExt cx="10858501" cy="3686999"/>
              </a:xfrm>
            </p:grpSpPr>
            <p:sp>
              <p:nvSpPr>
                <p:cNvPr descr="065ce391-5cf9-4a09-91bb-96a2d1f0d7e3" id="21" name="Text1">
                  <a:extLst>
                    <a:ext uri="{FF2B5EF4-FFF2-40B4-BE49-F238E27FC236}">
                      <a16:creationId id="{640D0796-FD18-F653-3DD0-2534460144E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806856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anchor="t" anchorCtr="false" rtlCol="0" wrap="square">
                  <a:normAutofit/>
                </a:bodyPr>
                <a:lstStyle>
                  <a:defPPr>
                    <a:defRPr lang="zh-CN"/>
                  </a:defPPr>
                  <a:lvl1pPr algn="ctr" defTabSz="914400" eaLnBrk="1" hangingPunct="1" latinLnBrk="0" marL="0" rtl="0">
                    <a:lnSpc>
                      <a:spcPct val="150000"/>
                    </a:lnSpc>
                    <a:defRPr kern="1200" sz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000000"/>
                      </a:solidFill>
                      <a:ea typeface="微软雅黑"/>
                    </a:rPr>
                    <a:t>常适用于蛋白质、酶、核酸、多糖等物质的提取。</a:t>
                  </a:r>
                </a:p>
              </p:txBody>
            </p:sp>
            <p:sp>
              <p:nvSpPr>
                <p:cNvPr descr="98892b3f-40c9-4230-8538-6f21f5861d0f" id="16" name="Bullet1">
                  <a:extLst>
                    <a:ext uri="{FF2B5EF4-FFF2-40B4-BE49-F238E27FC236}">
                      <a16:creationId id="{16FB128B-7195-8664-E348-486CEA4B15F1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true" flipV="false">
                  <a:off x="660399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anchor="ctr" anchorCtr="false" bIns="45720" lIns="91440" rIns="91440" tIns="4572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true" i="false" lang="en-US" sz="1800" u="none">
                      <a:solidFill>
                        <a:srgbClr val="FFFFFF"/>
                      </a:solidFill>
                      <a:ea typeface="微软雅黑"/>
                    </a:rPr>
                    <a:t>适用物质</a:t>
                  </a:r>
                </a:p>
              </p:txBody>
            </p:sp>
          </p:grpSp>
          <p:grpSp>
            <p:nvGrpSpPr>
              <p:cNvPr descr="53038f86-49cd-4365-a851-04b61afc94e7" id="3" name="组合 2">
                <a:extLst>
                  <a:ext uri="{FF2B5EF4-FFF2-40B4-BE49-F238E27FC236}">
                    <a16:creationId id="{D13C8BFE-124E-4B74-AD59-FD092A8542E4}"/>
                  </a:ext>
                </a:extLst>
              </p:cNvPr>
              <p:cNvGrpSpPr/>
              <p:nvPr/>
            </p:nvGrpSpPr>
            <p:grpSpPr>
              <a:xfrm>
                <a:off x="660401" y="2442339"/>
                <a:ext cx="7154416" cy="3686999"/>
                <a:chOff x="660401" y="2442339"/>
                <a:chExt cx="7154416" cy="3686999"/>
              </a:xfrm>
            </p:grpSpPr>
            <p:sp>
              <p:nvSpPr>
                <p:cNvPr descr="89d95935-09d9-42f3-96fe-001d429e75f3" id="18" name="Bullet2">
                  <a:extLst>
                    <a:ext uri="{FF2B5EF4-FFF2-40B4-BE49-F238E27FC236}">
                      <a16:creationId id="{2CC94B31-11B0-119F-D993-8773B3C40555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true" flipV="false">
                  <a:off x="4364478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anchor="ctr" anchorCtr="false" bIns="45720" lIns="91440" rIns="91440" tIns="4572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true" i="false" lang="en-US" sz="1800" u="none">
                      <a:solidFill>
                        <a:srgbClr val="FFFFFF"/>
                      </a:solidFill>
                      <a:ea typeface="微软雅黑"/>
                    </a:rPr>
                    <a:t>与盐析法关系</a:t>
                  </a:r>
                </a:p>
              </p:txBody>
            </p:sp>
            <p:sp>
              <p:nvSpPr>
                <p:cNvPr descr="e389c012-0b99-4e6a-a388-f2061a75ce37" id="17" name="Text2">
                  <a:extLst>
                    <a:ext uri="{FF2B5EF4-FFF2-40B4-BE49-F238E27FC236}">
                      <a16:creationId id="{805235A1-68D9-AC24-2C86-78769F7847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66040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anchor="t" anchorCtr="false" rtlCol="0" wrap="square">
                  <a:normAutofit/>
                </a:bodyPr>
                <a:lstStyle>
                  <a:defPPr>
                    <a:defRPr lang="zh-CN"/>
                  </a:defPPr>
                  <a:lvl1pPr algn="ctr" defTabSz="914400" eaLnBrk="1" hangingPunct="1" latinLnBrk="0" marL="0" rtl="0">
                    <a:lnSpc>
                      <a:spcPct val="150000"/>
                    </a:lnSpc>
                    <a:defRPr kern="1200" sz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000000"/>
                      </a:solidFill>
                      <a:ea typeface="微软雅黑"/>
                    </a:rPr>
                    <a:t>本法的机理和盐析法不同，可作为盐析法的补充。</a:t>
                  </a:r>
                </a:p>
              </p:txBody>
            </p:sp>
          </p:grpSp>
          <p:grpSp>
            <p:nvGrpSpPr>
              <p:cNvPr descr="42e05eef-9566-4ef1-aac1-224979669c70" id="4" name="组合 3">
                <a:extLst>
                  <a:ext uri="{FF2B5EF4-FFF2-40B4-BE49-F238E27FC236}">
                    <a16:creationId id="{DF63DA08-5287-FC91-272B-42FA4BD4BE66}"/>
                  </a:ext>
                </a:extLst>
              </p:cNvPr>
              <p:cNvGrpSpPr/>
              <p:nvPr/>
            </p:nvGrpSpPr>
            <p:grpSpPr>
              <a:xfrm>
                <a:off x="4364481" y="2442339"/>
                <a:ext cx="7154416" cy="3686999"/>
                <a:chOff x="4364481" y="2442339"/>
                <a:chExt cx="7154416" cy="3686999"/>
              </a:xfrm>
            </p:grpSpPr>
            <p:sp>
              <p:nvSpPr>
                <p:cNvPr descr="ac8190d0-f46a-4ade-9621-1d4ce7e65c9c" id="20" name="Bullet3">
                  <a:extLst>
                    <a:ext uri="{FF2B5EF4-FFF2-40B4-BE49-F238E27FC236}">
                      <a16:creationId id="{AAF26B63-6156-955A-7E5F-AAAC1D3D2A93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H="true" flipV="false">
                  <a:off x="8068558" y="2442339"/>
                  <a:ext cx="3450339" cy="5004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anchor="ctr" anchorCtr="false" bIns="45720" lIns="91440" rIns="91440" tIns="4572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true" i="false" lang="en-US" sz="1800" u="none">
                      <a:solidFill>
                        <a:srgbClr val="FFFFFF"/>
                      </a:solidFill>
                      <a:ea typeface="微软雅黑"/>
                    </a:rPr>
                    <a:t>适用范围拓展</a:t>
                  </a:r>
                </a:p>
              </p:txBody>
            </p:sp>
            <p:sp>
              <p:nvSpPr>
                <p:cNvPr descr="33dbccf4-5193-4cba-8875-69e35ecbe078" id="19" name="Text3">
                  <a:extLst>
                    <a:ext uri="{FF2B5EF4-FFF2-40B4-BE49-F238E27FC236}">
                      <a16:creationId id="{ED855A5C-2E8B-6150-1E3A-1D61B14E5A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4364481" y="3100737"/>
                  <a:ext cx="3450339" cy="3028601"/>
                </a:xfrm>
                <a:prstGeom prst="rect">
                  <a:avLst/>
                </a:prstGeom>
                <a:noFill/>
              </p:spPr>
              <p:txBody>
                <a:bodyPr anchor="t" anchorCtr="false" rtlCol="0" wrap="square">
                  <a:normAutofit/>
                </a:bodyPr>
                <a:lstStyle>
                  <a:defPPr>
                    <a:defRPr lang="zh-CN"/>
                  </a:defPPr>
                  <a:lvl1pPr algn="ctr" defTabSz="914400" eaLnBrk="1" hangingPunct="1" latinLnBrk="0" marL="0" rtl="0">
                    <a:lnSpc>
                      <a:spcPct val="150000"/>
                    </a:lnSpc>
                    <a:defRPr kern="1200" sz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000000"/>
                      </a:solidFill>
                      <a:ea typeface="微软雅黑"/>
                    </a:rPr>
                    <a:t>除常见生物大分子，还在一些特殊物质的分离纯化中有应用。</a:t>
                  </a:r>
                </a:p>
              </p:txBody>
            </p:sp>
          </p:grpSp>
        </p:grpSp>
        <p:cxnSp>
          <p:nvCxnSpPr>
            <p:cNvPr descr="0205bf20-9151-404c-9679-1325f2f18b50" id="7" name="连接符: 肘形 6">
              <a:extLst>
                <a:ext uri="{FF2B5EF4-FFF2-40B4-BE49-F238E27FC236}">
                  <a16:creationId id="{112600C7-7694-276E-8CAE-46FEC306A723}"/>
                </a:ext>
              </a:extLst>
            </p:cNvPr>
            <p:cNvCxnSpPr>
              <a:stCxn id="26" idx="2"/>
              <a:endCxn id="18" idx="0"/>
            </p:cNvCxnSpPr>
            <p:nvPr/>
          </p:nvCxnSpPr>
          <p:spPr>
            <a:xfrm flipH="false" flipV="false" rot="5400000">
              <a:off x="5760451" y="2113139"/>
              <a:ext cx="658397" cy="3"/>
            </a:xfrm>
            <a:prstGeom prst="bentConnector3">
              <a:avLst/>
            </a:prstGeom>
            <a:solidFill>
              <a:schemeClr val="bg1"/>
            </a:solidFill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0ec7ac6f-9e22-4240-84f9-120794c4d192" id="4" name=""/>
          <p:cNvSpPr>
            <a:spLocks noGrp="1"/>
          </p:cNvSpPr>
          <p:nvPr>
            <p:ph sz="half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FFFFFF"/>
                </a:solidFill>
                <a:ea typeface="微软雅黑"/>
              </a:rPr>
              <a:t>有机溶剂沉淀机理</a:t>
            </a:r>
          </a:p>
        </p:txBody>
      </p:sp>
      <p:sp>
        <p:nvSpPr>
          <p:cNvPr descr="d932f2a6-1488-47c8-9ea0-c5790b5f2c10" id="5" name=""/>
          <p:cNvSpPr>
            <a:spLocks noGrp="1"/>
          </p:cNvSpPr>
          <p:nvPr>
            <p:ph idx="1" sz="quarter" type="body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  <a:buNone/>
            </a:pPr>
            <a:r>
              <a:rPr b="false" i="false" lang="en-US" sz="1800" u="none">
                <a:solidFill>
                  <a:srgbClr val="FFFFFF"/>
                </a:solidFill>
                <a:ea typeface="微软雅黑"/>
              </a:rPr>
              <a:t>剖析有机溶剂使蛋白质沉淀的内在原因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多种效应结合</a:t>
            </a:r>
          </a:p>
        </p:txBody>
      </p:sp>
      <p:grpSp>
        <p:nvGrpSpPr>
          <p:cNvPr descr="886296c4-1d25-4d75-bb9f-d0c38b0005e4" id="12" name="4e4678a4-c543-4e8d-96c2-b804089e65b5.source.3.zh-Hans.pptx">
            <a:extLst>
              <a:ext uri="{FF2B5EF4-FFF2-40B4-BE49-F238E27FC236}">
                <a16:creationId id="{1BC366D6-F897-4C08-9657-76F16302D90A}"/>
              </a:ext>
            </a:extLst>
          </p:cNvPr>
          <p:cNvGrpSpPr/>
          <p:nvPr/>
        </p:nvGrpSpPr>
        <p:grpSpPr>
          <a:xfrm>
            <a:off x="660400" y="1130300"/>
            <a:ext cx="10858500" cy="5003799"/>
            <a:chOff x="660400" y="1130300"/>
            <a:chExt cx="10858500" cy="5003799"/>
          </a:xfrm>
        </p:grpSpPr>
        <p:sp>
          <p:nvSpPr>
            <p:cNvPr descr="be3c729e-049b-409f-8fb7-ef8eeaa36aad" id="18" name="Title">
              <a:extLst>
                <a:ext uri="{FF2B5EF4-FFF2-40B4-BE49-F238E27FC236}">
                  <a16:creationId id="{17203952-2809-A2E2-E004-12A593B7F03F}"/>
                </a:ext>
              </a:extLst>
            </p:cNvPr>
            <p:cNvSpPr txBox="1"/>
            <p:nvPr/>
          </p:nvSpPr>
          <p:spPr>
            <a:xfrm flipH="false" flipV="false">
              <a:off x="660400" y="1130300"/>
              <a:ext cx="10858500" cy="798903"/>
            </a:xfrm>
            <a:prstGeom prst="rect">
              <a:avLst/>
            </a:prstGeom>
            <a:noFill/>
          </p:spPr>
          <p:txBody>
            <a:bodyPr anchor="t" anchorCtr="false" rtlCol="0" vert="horz" wrap="square">
              <a:normAutofit/>
            </a:bodyPr>
            <a:lstStyle/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认识多种因素共同作用</a:t>
              </a:r>
            </a:p>
          </p:txBody>
        </p:sp>
        <p:grpSp>
          <p:nvGrpSpPr>
            <p:cNvPr descr="2170e65a-f55a-4180-aadd-f447e105b862" id="2" name="组合 1">
              <a:extLst>
                <a:ext uri="{FF2B5EF4-FFF2-40B4-BE49-F238E27FC236}">
                  <a16:creationId id="{555E901D-B252-F51E-0AE3-289642FD8400}"/>
                </a:ext>
              </a:extLst>
            </p:cNvPr>
            <p:cNvGrpSpPr/>
            <p:nvPr/>
          </p:nvGrpSpPr>
          <p:grpSpPr>
            <a:xfrm>
              <a:off x="660400" y="2405319"/>
              <a:ext cx="3550054" cy="3728780"/>
              <a:chOff x="660400" y="2405319"/>
              <a:chExt cx="3550054" cy="3728780"/>
            </a:xfrm>
          </p:grpSpPr>
          <p:sp>
            <p:nvSpPr>
              <p:cNvPr descr="af654914-3c3f-4b3a-baba-3cba72dfe644" id="19" name="ComponentBackground1">
                <a:extLst>
                  <a:ext uri="{FF2B5EF4-FFF2-40B4-BE49-F238E27FC236}">
                    <a16:creationId id="{94CDD068-066D-D101-BB5D-F6488C572D92}"/>
                  </a:ext>
                </a:extLst>
              </p:cNvPr>
              <p:cNvSpPr/>
              <p:nvPr/>
            </p:nvSpPr>
            <p:spPr>
              <a:xfrm flipH="false" flipV="false">
                <a:off x="660400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l"/>
              </a:p>
            </p:txBody>
          </p:sp>
          <p:sp>
            <p:nvSpPr>
              <p:cNvPr descr="398cc6ff-8c40-4879-b656-09f74567e71a" id="20" name="Bullet1">
                <a:extLst>
                  <a:ext uri="{FF2B5EF4-FFF2-40B4-BE49-F238E27FC236}">
                    <a16:creationId id="{4CAAEB41-A84A-A7C4-35D4-8C763813B2FB}"/>
                  </a:ext>
                </a:extLst>
              </p:cNvPr>
              <p:cNvSpPr txBox="1"/>
              <p:nvPr/>
            </p:nvSpPr>
            <p:spPr>
              <a:xfrm flipH="false" flipV="false">
                <a:off x="723519" y="2510123"/>
                <a:ext cx="3341891" cy="423900"/>
              </a:xfrm>
              <a:prstGeom prst="rect">
                <a:avLst/>
              </a:prstGeom>
              <a:noFill/>
            </p:spPr>
            <p:txBody>
              <a:bodyPr anchor="ctr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1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多种效应</a:t>
                </a:r>
              </a:p>
            </p:txBody>
          </p:sp>
          <p:sp>
            <p:nvSpPr>
              <p:cNvPr descr="96ad18c4-45cf-4143-9f15-3e6fc7ab2640" id="21" name="Text1">
                <a:extLst>
                  <a:ext uri="{FF2B5EF4-FFF2-40B4-BE49-F238E27FC236}">
                    <a16:creationId id="{3E7583A6-857D-6BD9-F269-341889F52476}"/>
                  </a:ext>
                </a:extLst>
              </p:cNvPr>
              <p:cNvSpPr txBox="1"/>
              <p:nvPr/>
            </p:nvSpPr>
            <p:spPr>
              <a:xfrm flipH="false" flipV="false">
                <a:off x="723519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anchor="t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有机溶剂加入产生多种效应，共同促使蛋白质沉淀。</a:t>
                </a:r>
              </a:p>
            </p:txBody>
          </p:sp>
        </p:grpSp>
        <p:grpSp>
          <p:nvGrpSpPr>
            <p:cNvPr descr="cccc2565-6b0d-4f6d-a469-f9fd7858aa4c" id="3" name="组合 2">
              <a:extLst>
                <a:ext uri="{FF2B5EF4-FFF2-40B4-BE49-F238E27FC236}">
                  <a16:creationId id="{33831457-5743-84F9-7E9E-3652E9A522F9}"/>
                </a:ext>
              </a:extLst>
            </p:cNvPr>
            <p:cNvGrpSpPr/>
            <p:nvPr/>
          </p:nvGrpSpPr>
          <p:grpSpPr>
            <a:xfrm>
              <a:off x="4314623" y="2405319"/>
              <a:ext cx="3550054" cy="3728780"/>
              <a:chOff x="4314623" y="2405319"/>
              <a:chExt cx="3550054" cy="3728780"/>
            </a:xfrm>
          </p:grpSpPr>
          <p:sp>
            <p:nvSpPr>
              <p:cNvPr descr="8e39572e-ce23-4df8-9110-a990ce4857a5" id="22" name="ComponentBackground2">
                <a:extLst>
                  <a:ext uri="{FF2B5EF4-FFF2-40B4-BE49-F238E27FC236}">
                    <a16:creationId id="{AE78D0C5-C260-EB14-8D84-28C122834044}"/>
                  </a:ext>
                </a:extLst>
              </p:cNvPr>
              <p:cNvSpPr/>
              <p:nvPr/>
            </p:nvSpPr>
            <p:spPr>
              <a:xfrm flipH="false" flipV="false">
                <a:off x="4314623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l"/>
              </a:p>
            </p:txBody>
          </p:sp>
          <p:sp>
            <p:nvSpPr>
              <p:cNvPr descr="0f5d0949-162f-40ec-b308-95577d9ad337" id="23" name="Bullet2">
                <a:extLst>
                  <a:ext uri="{FF2B5EF4-FFF2-40B4-BE49-F238E27FC236}">
                    <a16:creationId id="{0F1E5DCE-0D34-2D78-E992-07ED45F348E6}"/>
                  </a:ext>
                </a:extLst>
              </p:cNvPr>
              <p:cNvSpPr txBox="1"/>
              <p:nvPr/>
            </p:nvSpPr>
            <p:spPr>
              <a:xfrm flipH="false" flipV="false">
                <a:off x="4377743" y="2510123"/>
                <a:ext cx="3341891" cy="423900"/>
              </a:xfrm>
              <a:prstGeom prst="rect">
                <a:avLst/>
              </a:prstGeom>
              <a:noFill/>
            </p:spPr>
            <p:txBody>
              <a:bodyPr anchor="ctr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1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结合结果</a:t>
                </a:r>
              </a:p>
            </p:txBody>
          </p:sp>
          <p:sp>
            <p:nvSpPr>
              <p:cNvPr descr="4f8a807e-2e25-419f-8fd6-21e6a2f70bb3" id="24" name="Text2">
                <a:extLst>
                  <a:ext uri="{FF2B5EF4-FFF2-40B4-BE49-F238E27FC236}">
                    <a16:creationId id="{0CD86AF3-DDE4-F843-0DFC-104BE8913519}"/>
                  </a:ext>
                </a:extLst>
              </p:cNvPr>
              <p:cNvSpPr txBox="1"/>
              <p:nvPr/>
            </p:nvSpPr>
            <p:spPr>
              <a:xfrm flipH="false" flipV="false">
                <a:off x="4377743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anchor="t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这些效应结合，使蛋白质溶解度降低，发生沉淀。</a:t>
                </a:r>
              </a:p>
            </p:txBody>
          </p:sp>
        </p:grpSp>
        <p:grpSp>
          <p:nvGrpSpPr>
            <p:cNvPr descr="f0696958-8c51-442f-b1a9-ced6e5b14228" id="4" name="组合 3">
              <a:extLst>
                <a:ext uri="{FF2B5EF4-FFF2-40B4-BE49-F238E27FC236}">
                  <a16:creationId id="{732344D0-87F5-88E7-40A9-419BF2251727}"/>
                </a:ext>
              </a:extLst>
            </p:cNvPr>
            <p:cNvGrpSpPr/>
            <p:nvPr/>
          </p:nvGrpSpPr>
          <p:grpSpPr>
            <a:xfrm>
              <a:off x="7968846" y="2405319"/>
              <a:ext cx="3550054" cy="3728780"/>
              <a:chOff x="7968846" y="2405319"/>
              <a:chExt cx="3550054" cy="3728780"/>
            </a:xfrm>
          </p:grpSpPr>
          <p:sp>
            <p:nvSpPr>
              <p:cNvPr descr="b52047d3-f7ad-4786-80cd-9b548ac497d0" id="25" name="ComponentBackground3">
                <a:extLst>
                  <a:ext uri="{FF2B5EF4-FFF2-40B4-BE49-F238E27FC236}">
                    <a16:creationId id="{4F4BF21D-2126-DFE9-6F38-417553C4BFF6}"/>
                  </a:ext>
                </a:extLst>
              </p:cNvPr>
              <p:cNvSpPr/>
              <p:nvPr/>
            </p:nvSpPr>
            <p:spPr>
              <a:xfrm flipH="false" flipV="false">
                <a:off x="7968846" y="2405319"/>
                <a:ext cx="3550054" cy="638202"/>
              </a:xfrm>
              <a:prstGeom prst="round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l"/>
              </a:p>
            </p:txBody>
          </p:sp>
          <p:sp>
            <p:nvSpPr>
              <p:cNvPr descr="b2a08b0e-c7b4-46f4-bba8-f49d376e97c6" id="26" name="Bullet3">
                <a:extLst>
                  <a:ext uri="{FF2B5EF4-FFF2-40B4-BE49-F238E27FC236}">
                    <a16:creationId id="{A4D5B7BB-DFD8-161F-3D08-F1EBB7BF53BD}"/>
                  </a:ext>
                </a:extLst>
              </p:cNvPr>
              <p:cNvSpPr txBox="1"/>
              <p:nvPr/>
            </p:nvSpPr>
            <p:spPr>
              <a:xfrm flipH="false" flipV="false">
                <a:off x="8031966" y="2510123"/>
                <a:ext cx="3341891" cy="423900"/>
              </a:xfrm>
              <a:prstGeom prst="rect">
                <a:avLst/>
              </a:prstGeom>
              <a:noFill/>
            </p:spPr>
            <p:txBody>
              <a:bodyPr anchor="ctr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b="1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效应协同性</a:t>
                </a:r>
              </a:p>
            </p:txBody>
          </p:sp>
          <p:sp>
            <p:nvSpPr>
              <p:cNvPr descr="4e7a03ec-15ac-4bec-972b-9657eab52cd6" id="27" name="Text3">
                <a:extLst>
                  <a:ext uri="{FF2B5EF4-FFF2-40B4-BE49-F238E27FC236}">
                    <a16:creationId id="{1CDAEB6F-135C-4979-2391-752DDB033AC9}"/>
                  </a:ext>
                </a:extLst>
              </p:cNvPr>
              <p:cNvSpPr txBox="1"/>
              <p:nvPr/>
            </p:nvSpPr>
            <p:spPr>
              <a:xfrm flipH="false" flipV="false">
                <a:off x="8031966" y="3148324"/>
                <a:ext cx="3341891" cy="2985775"/>
              </a:xfrm>
              <a:prstGeom prst="rect">
                <a:avLst/>
              </a:prstGeom>
              <a:noFill/>
            </p:spPr>
            <p:txBody>
              <a:bodyPr anchor="t" anchorCtr="false" rtlCol="0" wrap="square">
                <a:norm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200"/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各效应相互协同，增强沉淀效果。</a:t>
                </a:r>
              </a:p>
            </p:txBody>
          </p:sp>
        </p:grpSp>
        <p:cxnSp>
          <p:nvCxnSpPr>
            <p:cNvPr descr="da41cb95-6a3a-4a1d-8f7c-9fd5328ed00a" id="6" name="连接符: 肘形 5">
              <a:extLst>
                <a:ext uri="{FF2B5EF4-FFF2-40B4-BE49-F238E27FC236}">
                  <a16:creationId id="{D06F4FEB-A4EC-103D-3D5C-F08FB3374CF8}"/>
                </a:ext>
              </a:extLst>
            </p:cNvPr>
            <p:cNvCxnSpPr>
              <a:cxnSpLocks/>
              <a:stCxn id="19" idx="0"/>
              <a:endCxn id="25" idx="0"/>
            </p:cNvCxnSpPr>
            <p:nvPr/>
          </p:nvCxnSpPr>
          <p:spPr>
            <a:xfrm flipH="true" flipV="true" rot="5400000">
              <a:off x="6089650" y="-1248904"/>
              <a:ext cx="12700" cy="7308446"/>
            </a:xfrm>
            <a:prstGeom prst="bentConnector3">
              <a:avLst>
                <a:gd fmla="val 1800000" name="adj1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水活度降低</a:t>
            </a:r>
          </a:p>
        </p:txBody>
      </p:sp>
      <p:grpSp>
        <p:nvGrpSpPr>
          <p:cNvPr descr="3dc0d5c9-6608-43be-8e9c-94dde273b517" id="29" name="3230504d-71f7-4c41-8b2e-0bea0b0a2a9f.source.4.zh-Hans.pptx">
            <a:extLst>
              <a:ext uri="{FF2B5EF4-FFF2-40B4-BE49-F238E27FC236}">
                <a16:creationId id="{521EA475-5D4E-FF4A-A5A4-F7C9CCC52994}"/>
              </a:ext>
            </a:extLst>
          </p:cNvPr>
          <p:cNvGrpSpPr/>
          <p:nvPr/>
        </p:nvGrpSpPr>
        <p:grpSpPr>
          <a:xfrm>
            <a:off x="0" y="1130300"/>
            <a:ext cx="12192000" cy="5727700"/>
            <a:chOff x="0" y="1130300"/>
            <a:chExt cx="12192000" cy="5727700"/>
          </a:xfrm>
        </p:grpSpPr>
        <p:sp>
          <p:nvSpPr>
            <p:cNvPr descr="e173b960-72b9-417e-8b7f-65e0889f13ed" id="3" name="箭头: 右 2">
              <a:extLst>
                <a:ext uri="{FF2B5EF4-FFF2-40B4-BE49-F238E27FC236}">
                  <a16:creationId id="{5D192449-3C45-7190-B19C-44B132CC5A53}"/>
                </a:ext>
              </a:extLst>
            </p:cNvPr>
            <p:cNvSpPr/>
            <p:nvPr/>
          </p:nvSpPr>
          <p:spPr>
            <a:xfrm flipH="false" flipV="false">
              <a:off x="0" y="3488345"/>
              <a:ext cx="11518900" cy="819150"/>
            </a:xfrm>
            <a:prstGeom prst="rightArrow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sp>
          <p:nvSpPr>
            <p:cNvPr descr="321cee1a-c942-4f17-8e63-ad2ec07a0134" id="4" name="Title">
              <a:extLst>
                <a:ext uri="{FF2B5EF4-FFF2-40B4-BE49-F238E27FC236}">
                  <a16:creationId id="{FA240B0F-91FF-6C21-252D-0C5BE7A76BB4}"/>
                </a:ext>
              </a:extLst>
            </p:cNvPr>
            <p:cNvSpPr txBox="1"/>
            <p:nvPr/>
          </p:nvSpPr>
          <p:spPr>
            <a:xfrm flipH="false" flipV="false">
              <a:off x="660400" y="1130300"/>
              <a:ext cx="10858500" cy="561340"/>
            </a:xfrm>
            <a:prstGeom prst="rect">
              <a:avLst/>
            </a:prstGeom>
            <a:noFill/>
          </p:spPr>
          <p:txBody>
            <a:bodyPr anchor="ctr" anchorCtr="false" rtlCol="0" wrap="square">
              <a:normAutofit/>
            </a:bodyPr>
            <a:lstStyle>
              <a:defPPr>
                <a:defRPr lang="en-US"/>
              </a:defPPr>
              <a:lvl1pPr>
                <a:defRPr b="1" sz="2400"/>
              </a:lvl1pPr>
            </a:lstStyle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理解水活度变化对蛋白质的影响</a:t>
              </a:r>
            </a:p>
          </p:txBody>
        </p:sp>
        <p:sp>
          <p:nvSpPr>
            <p:cNvPr descr="78e6cfb0-fdaf-45b8-bf39-29cc74d97657" id="2" name="PictureMisc1">
              <a:extLst>
                <a:ext uri="{FF2B5EF4-FFF2-40B4-BE49-F238E27FC236}">
                  <a16:creationId id="{282ECDAB-7F1B-1404-6873-1361BEE13318}"/>
                </a:ext>
              </a:extLst>
            </p:cNvPr>
            <p:cNvSpPr/>
            <p:nvPr/>
          </p:nvSpPr>
          <p:spPr>
            <a:xfrm flipH="false" flipV="false">
              <a:off x="0" y="6134100"/>
              <a:ext cx="12192000" cy="723900"/>
            </a:xfrm>
            <a:prstGeom prst="rect">
              <a:avLst/>
            </a:prstGeom>
            <a:blipFill rotWithShape="true">
              <a:blip r:embed="rId5"/>
              <a:stretch>
                <a:fillRect b="-502432" l="0" r="0" t="-520375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grpSp>
          <p:nvGrpSpPr>
            <p:cNvPr descr="d35cc2fe-b2c1-405c-923e-0c973048f21b" id="8" name="组合 7">
              <a:extLst>
                <a:ext uri="{FF2B5EF4-FFF2-40B4-BE49-F238E27FC236}">
                  <a16:creationId id="{F4CDD025-4A9C-A4FC-FF0A-1B4B9A021CB0}"/>
                </a:ext>
              </a:extLst>
            </p:cNvPr>
            <p:cNvGrpSpPr/>
            <p:nvPr/>
          </p:nvGrpSpPr>
          <p:grpSpPr>
            <a:xfrm>
              <a:off x="660399" y="1870519"/>
              <a:ext cx="3095725" cy="2323408"/>
              <a:chOff x="660399" y="1870519"/>
              <a:chExt cx="3095725" cy="2323408"/>
            </a:xfrm>
          </p:grpSpPr>
          <p:sp>
            <p:nvSpPr>
              <p:cNvPr descr="48ff4b17-091f-48c2-8c96-2efc24af639d" id="5" name="Number1">
                <a:extLst>
                  <a:ext uri="{FF2B5EF4-FFF2-40B4-BE49-F238E27FC236}">
                    <a16:creationId id="{649513F4-7B81-0EBB-9F69-9B25352A779B}"/>
                  </a:ext>
                </a:extLst>
              </p:cNvPr>
              <p:cNvSpPr/>
              <p:nvPr/>
            </p:nvSpPr>
            <p:spPr>
              <a:xfrm flipH="false" flipV="false">
                <a:off x="1915183" y="3607773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anchor="ctr" anchorCtr="false" rtlCol="0" wrap="squar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000000"/>
                    </a:solidFill>
                    <a:latin typeface="Arial"/>
                  </a:rPr>
                  <a:t>1</a:t>
                </a:r>
              </a:p>
            </p:txBody>
          </p:sp>
          <p:sp>
            <p:nvSpPr>
              <p:cNvPr descr="7b517439-2c40-42b1-acaf-cecf7f955d12" id="9" name="Bullet1">
                <a:extLst>
                  <a:ext uri="{FF2B5EF4-FFF2-40B4-BE49-F238E27FC236}">
                    <a16:creationId id="{8E4D5D2B-7BDB-A7DD-B0F5-3EF145245A2F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660399" y="1870519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水活度变化</a:t>
                </a:r>
              </a:p>
            </p:txBody>
          </p:sp>
          <p:sp>
            <p:nvSpPr>
              <p:cNvPr descr="65d2c413-70e4-44b5-ba66-22a2e2ae1eab" id="10" name="Text1">
                <a:extLst>
                  <a:ext uri="{FF2B5EF4-FFF2-40B4-BE49-F238E27FC236}">
                    <a16:creationId id="{56290FCD-5525-9EF7-6CA4-3D8CF3DE5E9F}"/>
                  </a:ext>
                </a:extLst>
              </p:cNvPr>
              <p:cNvSpPr/>
              <p:nvPr/>
            </p:nvSpPr>
            <p:spPr>
              <a:xfrm flipH="false" flipV="false">
                <a:off x="660399" y="2323376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有机溶剂浓度增大，水的活度降低。</a:t>
                </a:r>
              </a:p>
            </p:txBody>
          </p:sp>
        </p:grpSp>
        <p:grpSp>
          <p:nvGrpSpPr>
            <p:cNvPr descr="08b5862f-f182-42f8-8a9b-ce985560ae22" id="11" name="组合 10">
              <a:extLst>
                <a:ext uri="{FF2B5EF4-FFF2-40B4-BE49-F238E27FC236}">
                  <a16:creationId id="{5FD913F0-79D1-B3B9-708D-373059DCC686}"/>
                </a:ext>
              </a:extLst>
            </p:cNvPr>
            <p:cNvGrpSpPr/>
            <p:nvPr/>
          </p:nvGrpSpPr>
          <p:grpSpPr>
            <a:xfrm>
              <a:off x="3247991" y="3607773"/>
              <a:ext cx="3095725" cy="2335484"/>
              <a:chOff x="4120295" y="3579784"/>
              <a:chExt cx="3095725" cy="2335484"/>
            </a:xfrm>
          </p:grpSpPr>
          <p:sp>
            <p:nvSpPr>
              <p:cNvPr descr="5a9aa171-8e71-4b19-90e9-0b38d251f3e2" id="6" name="Number2">
                <a:extLst>
                  <a:ext uri="{FF2B5EF4-FFF2-40B4-BE49-F238E27FC236}">
                    <a16:creationId id="{904A5B1A-03C6-7B7E-977A-8292F3A9B20C}"/>
                  </a:ext>
                </a:extLst>
              </p:cNvPr>
              <p:cNvSpPr/>
              <p:nvPr/>
            </p:nvSpPr>
            <p:spPr>
              <a:xfrm flipH="false" flipV="false">
                <a:off x="5375080" y="3579784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anchor="ctr" anchorCtr="false" rtlCol="0" wrap="squar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000000"/>
                    </a:solidFill>
                    <a:latin typeface="Arial"/>
                  </a:rPr>
                  <a:t>2</a:t>
                </a:r>
              </a:p>
            </p:txBody>
          </p:sp>
          <p:sp>
            <p:nvSpPr>
              <p:cNvPr descr="49122e29-aafc-44b2-acbc-95a38bf762f2" id="12" name="Bullet2">
                <a:extLst>
                  <a:ext uri="{FF2B5EF4-FFF2-40B4-BE49-F238E27FC236}">
                    <a16:creationId id="{5739F7CB-2E21-F44D-2251-17B1C4D8AAE3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4120295" y="4501513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水化程度影响</a:t>
                </a:r>
              </a:p>
            </p:txBody>
          </p:sp>
          <p:sp>
            <p:nvSpPr>
              <p:cNvPr descr="e87ca108-a9dc-4b45-a636-fbacb2d35ac9" id="13" name="Text2">
                <a:extLst>
                  <a:ext uri="{FF2B5EF4-FFF2-40B4-BE49-F238E27FC236}">
                    <a16:creationId id="{FF30749B-CCEF-CB7B-5174-646CDA140EA2}"/>
                  </a:ext>
                </a:extLst>
              </p:cNvPr>
              <p:cNvSpPr/>
              <p:nvPr/>
            </p:nvSpPr>
            <p:spPr>
              <a:xfrm flipH="false" flipV="false">
                <a:off x="4120295" y="4954370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水对蛋白质分子表面基团水化程度降低。</a:t>
                </a:r>
              </a:p>
            </p:txBody>
          </p:sp>
        </p:grpSp>
        <p:grpSp>
          <p:nvGrpSpPr>
            <p:cNvPr descr="196dbc8d-9a28-47b4-b285-14d239babc28" id="14" name="组合 13">
              <a:extLst>
                <a:ext uri="{FF2B5EF4-FFF2-40B4-BE49-F238E27FC236}">
                  <a16:creationId id="{6A969200-DAD1-122F-AAFD-F59F3C2E29E5}"/>
                </a:ext>
              </a:extLst>
            </p:cNvPr>
            <p:cNvGrpSpPr/>
            <p:nvPr/>
          </p:nvGrpSpPr>
          <p:grpSpPr>
            <a:xfrm>
              <a:off x="5835583" y="1870519"/>
              <a:ext cx="3095725" cy="2323408"/>
              <a:chOff x="7580192" y="1870519"/>
              <a:chExt cx="3095725" cy="2323408"/>
            </a:xfrm>
          </p:grpSpPr>
          <p:sp>
            <p:nvSpPr>
              <p:cNvPr descr="a8d456a2-ee26-4414-93ea-3de1515f3d59" id="7" name="Number3">
                <a:extLst>
                  <a:ext uri="{FF2B5EF4-FFF2-40B4-BE49-F238E27FC236}">
                    <a16:creationId id="{38BCDE1E-EA0E-AA55-B67D-7C26DED6D98B}"/>
                  </a:ext>
                </a:extLst>
              </p:cNvPr>
              <p:cNvSpPr/>
              <p:nvPr/>
            </p:nvSpPr>
            <p:spPr>
              <a:xfrm flipH="false" flipV="false">
                <a:off x="8834976" y="3607773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anchor="ctr" anchorCtr="false" rtlCol="0" wrap="squar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000000"/>
                    </a:solidFill>
                    <a:latin typeface="Arial"/>
                  </a:rPr>
                  <a:t>3</a:t>
                </a:r>
              </a:p>
            </p:txBody>
          </p:sp>
          <p:sp>
            <p:nvSpPr>
              <p:cNvPr descr="bbff599f-982b-4bdf-ad07-6286fa6c8e7e" id="15" name="Bullet3">
                <a:extLst>
                  <a:ext uri="{FF2B5EF4-FFF2-40B4-BE49-F238E27FC236}">
                    <a16:creationId id="{C37A7DE8-117B-425F-6644-D06E7A27E6AB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7580192" y="1870519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介电常数改变</a:t>
                </a:r>
              </a:p>
            </p:txBody>
          </p:sp>
          <p:sp>
            <p:nvSpPr>
              <p:cNvPr descr="ada54a99-f419-47b2-92e5-25f8b12c98cc" id="16" name="Text3">
                <a:extLst>
                  <a:ext uri="{FF2B5EF4-FFF2-40B4-BE49-F238E27FC236}">
                    <a16:creationId id="{18D38F2A-2C7D-3A31-795F-598D0718CE65}"/>
                  </a:ext>
                </a:extLst>
              </p:cNvPr>
              <p:cNvSpPr/>
              <p:nvPr/>
            </p:nvSpPr>
            <p:spPr>
              <a:xfrm flipH="false" flipV="false">
                <a:off x="7580192" y="2323376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溶剂介电常数降低，静电吸力增大。</a:t>
                </a:r>
              </a:p>
            </p:txBody>
          </p:sp>
        </p:grpSp>
        <p:grpSp>
          <p:nvGrpSpPr>
            <p:cNvPr descr="80439121-edb0-4734-b570-c2ab1643f985" id="25" name="组合 24">
              <a:extLst>
                <a:ext uri="{FF2B5EF4-FFF2-40B4-BE49-F238E27FC236}">
                  <a16:creationId id="{01958A89-AA7E-A04B-74F9-009290DDA917}"/>
                </a:ext>
              </a:extLst>
            </p:cNvPr>
            <p:cNvGrpSpPr/>
            <p:nvPr/>
          </p:nvGrpSpPr>
          <p:grpSpPr>
            <a:xfrm>
              <a:off x="8423175" y="3607773"/>
              <a:ext cx="3095725" cy="2335484"/>
              <a:chOff x="4120295" y="3579784"/>
              <a:chExt cx="3095725" cy="2335484"/>
            </a:xfrm>
          </p:grpSpPr>
          <p:sp>
            <p:nvSpPr>
              <p:cNvPr descr="156d9bbd-bc12-413e-bbfe-8e0f8728a74b" id="26" name="Number4">
                <a:extLst>
                  <a:ext uri="{FF2B5EF4-FFF2-40B4-BE49-F238E27FC236}">
                    <a16:creationId id="{65C6B1E7-B3A9-EFE4-1195-19A98C19D68A}"/>
                  </a:ext>
                </a:extLst>
              </p:cNvPr>
              <p:cNvSpPr/>
              <p:nvPr/>
            </p:nvSpPr>
            <p:spPr>
              <a:xfrm flipH="false" flipV="false">
                <a:off x="5375080" y="3579784"/>
                <a:ext cx="586154" cy="586154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anchor="ctr" anchorCtr="false" rtlCol="0" wrap="square">
                <a:normAutofit/>
              </a:bodyPr>
              <a:lstStyle/>
              <a:p>
                <a:pPr algn="ctr"/>
                <a:r>
                  <a:rPr b="true" i="false" lang="en-US" sz="1800" u="none">
                    <a:solidFill>
                      <a:srgbClr val="000000"/>
                    </a:solidFill>
                    <a:latin typeface="Arial"/>
                  </a:rPr>
                  <a:t>4</a:t>
                </a:r>
              </a:p>
            </p:txBody>
          </p:sp>
          <p:sp>
            <p:nvSpPr>
              <p:cNvPr descr="4ab7643f-c55c-4af4-94bc-2b931c461056" id="27" name="Bullet4">
                <a:extLst>
                  <a:ext uri="{FF2B5EF4-FFF2-40B4-BE49-F238E27FC236}">
                    <a16:creationId id="{9F7B397B-C14D-78AC-CFB8-38BF1280039F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4120295" y="4501513"/>
                <a:ext cx="3095725" cy="4528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蛋白质聚集</a:t>
                </a:r>
              </a:p>
            </p:txBody>
          </p:sp>
          <p:sp>
            <p:nvSpPr>
              <p:cNvPr descr="bb7d69f6-cedb-4144-912f-f5f5b7a9f467" id="28" name="Text4">
                <a:extLst>
                  <a:ext uri="{FF2B5EF4-FFF2-40B4-BE49-F238E27FC236}">
                    <a16:creationId id="{960B3F39-4B5B-344B-31C5-A0BA041C6EDC}"/>
                  </a:ext>
                </a:extLst>
              </p:cNvPr>
              <p:cNvSpPr/>
              <p:nvPr/>
            </p:nvSpPr>
            <p:spPr>
              <a:xfrm flipH="false" flipV="false">
                <a:off x="4120295" y="4954370"/>
                <a:ext cx="3095723" cy="9608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3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蛋白质分子间聚集，进而发生沉淀。</a:t>
                </a: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0ec7ac6f-9e22-4240-84f9-120794c4d192" id="4" name=""/>
          <p:cNvSpPr>
            <a:spLocks noGrp="1"/>
          </p:cNvSpPr>
          <p:nvPr>
            <p:ph sz="half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FFFFFF"/>
                </a:solidFill>
                <a:ea typeface="微软雅黑"/>
              </a:rPr>
              <a:t>有机溶剂沉淀特点</a:t>
            </a:r>
          </a:p>
        </p:txBody>
      </p:sp>
      <p:sp>
        <p:nvSpPr>
          <p:cNvPr descr="d932f2a6-1488-47c8-9ea0-c5790b5f2c10" id="5" name=""/>
          <p:cNvSpPr>
            <a:spLocks noGrp="1"/>
          </p:cNvSpPr>
          <p:nvPr>
            <p:ph idx="1" sz="quarter" type="body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  <a:buNone/>
            </a:pPr>
            <a:r>
              <a:rPr b="false" i="false" lang="en-US" sz="1800" u="none">
                <a:solidFill>
                  <a:srgbClr val="FFFFFF"/>
                </a:solidFill>
                <a:ea typeface="微软雅黑"/>
              </a:rPr>
              <a:t>对比有机溶剂沉淀法与其他方法的优劣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易于沉淀分离</a:t>
            </a:r>
          </a:p>
        </p:txBody>
      </p:sp>
      <p:grpSp>
        <p:nvGrpSpPr>
          <p:cNvPr descr="64187bc9-9e4b-4834-9632-3fcb96285ef9" id="19" name="fa675953-1f7c-4423-a011-046f9aceae46.source.3.zh-Hans.pptx">
            <a:extLst>
              <a:ext uri="{FF2B5EF4-FFF2-40B4-BE49-F238E27FC236}">
                <a16:creationId id="{EA9039BD-A322-C1CF-7737-02E511F3477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descr="591d36cb-2162-4199-aa85-e5504edda2f9" id="23" name="矩形 22">
              <a:extLst>
                <a:ext uri="{FF2B5EF4-FFF2-40B4-BE49-F238E27FC236}">
                  <a16:creationId id="{D0E6072C-BDE5-448A-8510-F3A4D3B27EA0}"/>
                </a:ext>
              </a:extLst>
            </p:cNvPr>
            <p:cNvSpPr/>
            <p:nvPr/>
          </p:nvSpPr>
          <p:spPr>
            <a:xfrm flipH="false" flipV="false"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sp>
          <p:nvSpPr>
            <p:cNvPr descr="1aa3ce7e-9566-49d7-a096-045a76cd52a1" id="28" name="Title">
              <a:extLst>
                <a:ext uri="{FF2B5EF4-FFF2-40B4-BE49-F238E27FC236}">
                  <a16:creationId id="{7A2DA876-E651-4A04-8D31-93BC1C660BAF}"/>
                </a:ext>
              </a:extLst>
            </p:cNvPr>
            <p:cNvSpPr/>
            <p:nvPr/>
          </p:nvSpPr>
          <p:spPr>
            <a:xfrm flipH="false" flipV="false">
              <a:off x="660400" y="1130300"/>
              <a:ext cx="10858500" cy="1089829"/>
            </a:xfrm>
            <a:prstGeom prst="rect">
              <a:avLst/>
            </a:prstGeom>
          </p:spPr>
          <p:txBody>
            <a:bodyPr anchor="t" anchorCtr="true" wrap="square">
              <a:normAutofit/>
            </a:bodyPr>
            <a:lstStyle/>
            <a:p>
              <a:pPr algn="ctr"/>
              <a:r>
                <a:rPr b="true" i="false" lang="en-US" sz="2400" u="none">
                  <a:solidFill>
                    <a:srgbClr val="519CD9"/>
                  </a:solidFill>
                  <a:ea typeface="微软雅黑"/>
                </a:rPr>
                <a:t>分析沉淀分离的优势</a:t>
              </a:r>
            </a:p>
          </p:txBody>
        </p:sp>
        <p:grpSp>
          <p:nvGrpSpPr>
            <p:cNvPr descr="7227a597-fea1-4391-9086-47568ab14826" id="4" name="组合 3">
              <a:extLst>
                <a:ext uri="{FF2B5EF4-FFF2-40B4-BE49-F238E27FC236}">
                  <a16:creationId id="{A3F0479D-1824-48D1-8A92-C85AECBC51BC}"/>
                </a:ext>
              </a:extLst>
            </p:cNvPr>
            <p:cNvGrpSpPr/>
            <p:nvPr/>
          </p:nvGrpSpPr>
          <p:grpSpPr>
            <a:xfrm>
              <a:off x="773700" y="3034091"/>
              <a:ext cx="2972449" cy="2476925"/>
              <a:chOff x="1005200" y="3464406"/>
              <a:chExt cx="2972449" cy="2476925"/>
            </a:xfrm>
          </p:grpSpPr>
          <p:sp>
            <p:nvSpPr>
              <p:cNvPr descr="7737c28c-6f56-4787-94bb-02e76180d21d" id="43" name="矩形: 对角圆角 42">
                <a:extLst>
                  <a:ext uri="{FF2B5EF4-FFF2-40B4-BE49-F238E27FC236}">
                    <a16:creationId id="{50B8E0D7-D594-4390-82CF-28246A15FA57}"/>
                  </a:ext>
                </a:extLst>
              </p:cNvPr>
              <p:cNvSpPr/>
              <p:nvPr/>
            </p:nvSpPr>
            <p:spPr>
              <a:xfrm flipH="false" flipV="false">
                <a:off x="1267897" y="3702956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cap="rnd" w="571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compatLnSpc="1" forceAA="0" fromWordArt="0" lIns="91440" numCol="1" rIns="91440" rot="0" rtlCol="0" spcCol="0" spcFirstLastPara="0" tIns="45720" vert="horz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e05c0fe4-ac59-4201-8943-0e602aaef404" id="44" name="Bullet1">
                <a:extLst>
                  <a:ext uri="{FF2B5EF4-FFF2-40B4-BE49-F238E27FC236}">
                    <a16:creationId id="{D646519B-0F3D-44E7-B031-1DA6D450F960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824690" y="3988979"/>
                <a:ext cx="2078339" cy="646331"/>
              </a:xfrm>
              <a:prstGeom prst="rect">
                <a:avLst/>
              </a:prstGeom>
              <a:noFill/>
              <a:ln cap="rnd" w="12700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compatLnSpc="1" forceAA="0" fromWordArt="0" horzOverflow="overflow" lIns="91440" numCol="1" rIns="91440" rot="0" rtlCol="0" spcCol="0" spcFirstLastPara="0" tIns="45720" vert="horz" vertOverflow="overflow" wrap="square">
                <a:normAutofit/>
              </a:bodyPr>
              <a:lstStyle>
                <a:defPPr>
                  <a:defRPr lang="zh-CN"/>
                </a:defPPr>
                <a:lvl1pPr algn="ctr" defTabSz="914354">
                  <a:defRPr b="1" sz="1400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密度优势</a:t>
                </a:r>
              </a:p>
            </p:txBody>
          </p:sp>
          <p:sp>
            <p:nvSpPr>
              <p:cNvPr descr="6937d742-9f70-4f35-a383-3134e56ee9ee" id="45" name="Text1">
                <a:extLst>
                  <a:ext uri="{FF2B5EF4-FFF2-40B4-BE49-F238E27FC236}">
                    <a16:creationId id="{86EA2B3D-32B0-408C-B570-BE8AEB536835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1824690" y="4635310"/>
                <a:ext cx="2078339" cy="1052512"/>
              </a:xfrm>
              <a:prstGeom prst="rect">
                <a:avLst/>
              </a:prstGeom>
            </p:spPr>
            <p:txBody>
              <a:bodyPr anchor="t" anchorCtr="false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有机溶剂密度较低，利于蛋白质沉淀分离。</a:t>
                </a:r>
              </a:p>
            </p:txBody>
          </p:sp>
          <p:sp>
            <p:nvSpPr>
              <p:cNvPr descr="d84c2441-5906-4008-8681-1533938f3fea" id="46" name="Number1">
                <a:extLst>
                  <a:ext uri="{FF2B5EF4-FFF2-40B4-BE49-F238E27FC236}">
                    <a16:creationId id="{1493D8A0-35BA-4C70-A32D-BEFC88021FD4}"/>
                  </a:ext>
                </a:extLst>
              </p:cNvPr>
              <p:cNvSpPr txBox="1"/>
              <p:nvPr/>
            </p:nvSpPr>
            <p:spPr>
              <a:xfrm flipH="false" flipV="false">
                <a:off x="1005200" y="3464406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anchor="ctr" anchorCtr="false" rtlCol="0" wrap="none">
                <a:spAutoFit/>
              </a:bodyPr>
              <a:lstStyle>
                <a:defPPr>
                  <a:defRPr lang="zh-CN"/>
                </a:defPPr>
                <a:lvl1pPr>
                  <a:defRPr b="1" sz="3200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algn="ctr" blurRad="76200" dir="5400000" dist="50800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b="true" i="false" lang="en-US" sz="2400" u="none">
                    <a:solidFill>
                      <a:srgbClr val="FFFFFF"/>
                    </a:solidFill>
                    <a:latin typeface="Arial"/>
                  </a:rPr>
                  <a:t>01</a:t>
                </a:r>
              </a:p>
            </p:txBody>
          </p:sp>
        </p:grpSp>
        <p:grpSp>
          <p:nvGrpSpPr>
            <p:cNvPr descr="5973dc33-01e4-482a-9010-90b0ca2a2e01" id="2" name="组合 1">
              <a:extLst>
                <a:ext uri="{FF2B5EF4-FFF2-40B4-BE49-F238E27FC236}">
                  <a16:creationId id="{CA647AB9-495C-E456-4503-CC3BACCFCE7C}"/>
                </a:ext>
              </a:extLst>
            </p:cNvPr>
            <p:cNvGrpSpPr/>
            <p:nvPr/>
          </p:nvGrpSpPr>
          <p:grpSpPr>
            <a:xfrm>
              <a:off x="4647086" y="3069497"/>
              <a:ext cx="2972449" cy="2441519"/>
              <a:chOff x="4647086" y="3069497"/>
              <a:chExt cx="2972449" cy="2441519"/>
            </a:xfrm>
          </p:grpSpPr>
          <p:sp>
            <p:nvSpPr>
              <p:cNvPr descr="8152a5a9-e0dd-40ff-8dab-579daabdbd63" id="52" name="矩形: 对角圆角 51">
                <a:extLst>
                  <a:ext uri="{FF2B5EF4-FFF2-40B4-BE49-F238E27FC236}">
                    <a16:creationId id="{4683C6C9-43CC-4B07-8EC3-CC475FB8323D}"/>
                  </a:ext>
                </a:extLst>
              </p:cNvPr>
              <p:cNvSpPr/>
              <p:nvPr/>
            </p:nvSpPr>
            <p:spPr>
              <a:xfrm flipH="false" flipV="false">
                <a:off x="4909783" y="3272641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cap="rnd" w="571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compatLnSpc="1" forceAA="0" fromWordArt="0" lIns="91440" numCol="1" rIns="91440" rot="0" rtlCol="0" spcCol="0" spcFirstLastPara="0" tIns="45720" vert="horz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18881750-c8c7-4490-85f3-ddfe24b6e809" id="59" name="Bullet2">
                <a:extLst>
                  <a:ext uri="{FF2B5EF4-FFF2-40B4-BE49-F238E27FC236}">
                    <a16:creationId id="{B0E5DE51-77D6-44B6-AF4B-97E532667ECF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5466576" y="3558664"/>
                <a:ext cx="2078339" cy="646331"/>
              </a:xfrm>
              <a:prstGeom prst="rect">
                <a:avLst/>
              </a:prstGeom>
              <a:noFill/>
              <a:ln cap="rnd" w="12700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compatLnSpc="1" forceAA="0" fromWordArt="0" horzOverflow="overflow" lIns="91440" numCol="1" rIns="91440" rot="0" rtlCol="0" spcCol="0" spcFirstLastPara="0" tIns="45720" vert="horz" vertOverflow="overflow" wrap="square">
                <a:normAutofit/>
              </a:bodyPr>
              <a:lstStyle>
                <a:defPPr>
                  <a:defRPr lang="zh-CN"/>
                </a:defPPr>
                <a:lvl1pPr algn="ctr" defTabSz="914354">
                  <a:defRPr b="1" sz="1400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分离操作</a:t>
                </a:r>
              </a:p>
            </p:txBody>
          </p:sp>
          <p:sp>
            <p:nvSpPr>
              <p:cNvPr descr="71fac709-a2d4-4c77-836d-13b5577fefaf" id="60" name="Text2">
                <a:extLst>
                  <a:ext uri="{FF2B5EF4-FFF2-40B4-BE49-F238E27FC236}">
                    <a16:creationId id="{32975754-F909-4BB8-A801-D491FD46F2A9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5466576" y="4204995"/>
                <a:ext cx="2078339" cy="1052512"/>
              </a:xfrm>
              <a:prstGeom prst="rect">
                <a:avLst/>
              </a:prstGeom>
            </p:spPr>
            <p:txBody>
              <a:bodyPr anchor="t" anchorCtr="false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沉淀分离操作相对简便，节省时间和成本。</a:t>
                </a:r>
              </a:p>
            </p:txBody>
          </p:sp>
          <p:sp>
            <p:nvSpPr>
              <p:cNvPr descr="d816aca8-8680-42cd-9e40-650b8ac46c59" id="62" name="Number2">
                <a:extLst>
                  <a:ext uri="{FF2B5EF4-FFF2-40B4-BE49-F238E27FC236}">
                    <a16:creationId id="{BBEB8ACF-5E8B-434F-A15A-C811EC8AB4CB}"/>
                  </a:ext>
                </a:extLst>
              </p:cNvPr>
              <p:cNvSpPr txBox="1"/>
              <p:nvPr/>
            </p:nvSpPr>
            <p:spPr>
              <a:xfrm flipH="false" flipV="false">
                <a:off x="4647086" y="3069497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anchor="ctr" anchorCtr="false" rtlCol="0" wrap="none">
                <a:spAutoFit/>
              </a:bodyPr>
              <a:lstStyle>
                <a:defPPr>
                  <a:defRPr lang="zh-CN"/>
                </a:defPPr>
                <a:lvl1pPr>
                  <a:defRPr b="1" sz="3200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algn="ctr" blurRad="76200" dir="5400000" dist="50800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b="true" i="false" lang="en-US" sz="2400" u="none">
                    <a:solidFill>
                      <a:srgbClr val="FFFFFF"/>
                    </a:solidFill>
                    <a:latin typeface="Arial"/>
                  </a:rPr>
                  <a:t>02</a:t>
                </a:r>
              </a:p>
            </p:txBody>
          </p:sp>
        </p:grpSp>
        <p:grpSp>
          <p:nvGrpSpPr>
            <p:cNvPr descr="a17f9b8b-4d88-43ca-9ca0-432b19db6dcc" id="63" name="组合 62">
              <a:extLst>
                <a:ext uri="{FF2B5EF4-FFF2-40B4-BE49-F238E27FC236}">
                  <a16:creationId id="{5CC1FEC6-E46A-4996-85A6-E605AA43F206}"/>
                </a:ext>
              </a:extLst>
            </p:cNvPr>
            <p:cNvGrpSpPr/>
            <p:nvPr/>
          </p:nvGrpSpPr>
          <p:grpSpPr>
            <a:xfrm>
              <a:off x="8520471" y="3069497"/>
              <a:ext cx="2972449" cy="2441519"/>
              <a:chOff x="1005200" y="3499812"/>
              <a:chExt cx="2972449" cy="2441519"/>
            </a:xfrm>
          </p:grpSpPr>
          <p:sp>
            <p:nvSpPr>
              <p:cNvPr descr="8c58d930-4bbe-4bbb-8c8e-8c687cb10f01" id="64" name="矩形: 对角圆角 63">
                <a:extLst>
                  <a:ext uri="{FF2B5EF4-FFF2-40B4-BE49-F238E27FC236}">
                    <a16:creationId id="{B849B08F-D90E-4BA8-8F1B-87DB0B27B433}"/>
                  </a:ext>
                </a:extLst>
              </p:cNvPr>
              <p:cNvSpPr/>
              <p:nvPr/>
            </p:nvSpPr>
            <p:spPr>
              <a:xfrm flipH="false" flipV="false">
                <a:off x="1267897" y="3702956"/>
                <a:ext cx="2709752" cy="2238375"/>
              </a:xfrm>
              <a:prstGeom prst="round2DiagRect">
                <a:avLst/>
              </a:prstGeom>
              <a:solidFill>
                <a:schemeClr val="bg1"/>
              </a:solidFill>
              <a:ln cap="rnd" w="5715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compatLnSpc="1" forceAA="0" fromWordArt="0" lIns="91440" numCol="1" rIns="91440" rot="0" rtlCol="0" spcCol="0" spcFirstLastPara="0" tIns="45720" vert="horz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c1bcb3cb-2b37-47cd-9f61-799e2a6e2818" id="65" name="Bullet3">
                <a:extLst>
                  <a:ext uri="{FF2B5EF4-FFF2-40B4-BE49-F238E27FC236}">
                    <a16:creationId id="{A969D4AA-3535-47F3-85AB-615948723CB2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1824690" y="3988979"/>
                <a:ext cx="2078339" cy="646331"/>
              </a:xfrm>
              <a:prstGeom prst="rect">
                <a:avLst/>
              </a:prstGeom>
              <a:noFill/>
              <a:ln cap="rnd" w="12700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compatLnSpc="1" forceAA="0" fromWordArt="0" horzOverflow="overflow" lIns="91440" numCol="1" rIns="91440" rot="0" rtlCol="0" spcCol="0" spcFirstLastPara="0" tIns="45720" vert="horz" vertOverflow="overflow" wrap="square">
                <a:normAutofit/>
              </a:bodyPr>
              <a:lstStyle>
                <a:defPPr>
                  <a:defRPr lang="zh-CN"/>
                </a:defPPr>
                <a:lvl1pPr algn="ctr" defTabSz="914354">
                  <a:defRPr b="1" sz="1400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沉淀收集</a:t>
                </a:r>
              </a:p>
            </p:txBody>
          </p:sp>
          <p:sp>
            <p:nvSpPr>
              <p:cNvPr descr="87b0dbd2-bb10-41dc-9d42-c3727f7a4d39" id="66" name="Text3">
                <a:extLst>
                  <a:ext uri="{FF2B5EF4-FFF2-40B4-BE49-F238E27FC236}">
                    <a16:creationId id="{94696966-BA10-48BF-BA2E-494339F5C925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1824690" y="4635310"/>
                <a:ext cx="2078339" cy="1052512"/>
              </a:xfrm>
              <a:prstGeom prst="rect">
                <a:avLst/>
              </a:prstGeom>
            </p:spPr>
            <p:txBody>
              <a:bodyPr anchor="t" anchorCtr="false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沉淀易于收集，提高提取效率。</a:t>
                </a:r>
              </a:p>
            </p:txBody>
          </p:sp>
          <p:sp>
            <p:nvSpPr>
              <p:cNvPr descr="f2d580c0-efee-4b75-8367-180c0929cdc4" id="67" name="Number3">
                <a:extLst>
                  <a:ext uri="{FF2B5EF4-FFF2-40B4-BE49-F238E27FC236}">
                    <a16:creationId id="{96BF9CE6-6EE8-47E7-887F-B4CE3CD13D88}"/>
                  </a:ext>
                </a:extLst>
              </p:cNvPr>
              <p:cNvSpPr txBox="1"/>
              <p:nvPr/>
            </p:nvSpPr>
            <p:spPr>
              <a:xfrm flipH="false" flipV="false">
                <a:off x="1005200" y="3499812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effectLst/>
            </p:spPr>
            <p:txBody>
              <a:bodyPr anchor="ctr" anchorCtr="false" rtlCol="0" wrap="none">
                <a:spAutoFit/>
              </a:bodyPr>
              <a:lstStyle>
                <a:defPPr>
                  <a:defRPr lang="zh-CN"/>
                </a:defPPr>
                <a:lvl1pPr>
                  <a:defRPr b="1" sz="3200">
                    <a:gradFill>
                      <a:gsLst>
                        <a:gs pos="0">
                          <a:schemeClr val="accent3">
                            <a:lumMod val="60000"/>
                            <a:lumOff val="40000"/>
                          </a:schemeClr>
                        </a:gs>
                        <a:gs pos="60000">
                          <a:schemeClr val="accent3"/>
                        </a:gs>
                      </a:gsLst>
                      <a:lin ang="2700000" scaled="0"/>
                    </a:gradFill>
                    <a:effectLst>
                      <a:outerShdw algn="ctr" blurRad="76200" dir="5400000" dist="50800" rotWithShape="0">
                        <a:schemeClr val="accent3">
                          <a:alpha val="20000"/>
                        </a:schemeClr>
                      </a:outerShdw>
                    </a:effectLst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b="true" i="false" lang="en-US" sz="2400" u="none">
                    <a:solidFill>
                      <a:srgbClr val="FFFFFF"/>
                    </a:solidFill>
                    <a:latin typeface="Arial"/>
                  </a:rPr>
                  <a:t>03</a:t>
                </a: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不需脱盐处理</a:t>
            </a:r>
          </a:p>
        </p:txBody>
      </p:sp>
      <p:grpSp>
        <p:nvGrpSpPr>
          <p:cNvPr descr="d92f69b0-d894-4f50-aa7a-59075a60aa71" id="21" name="e7a1af25-9f58-4730-9420-12e24a0a69cf.source.3.zh-Hans.pptx">
            <a:extLst>
              <a:ext uri="{FF2B5EF4-FFF2-40B4-BE49-F238E27FC236}">
                <a16:creationId id="{3C6ADD41-A333-0560-295F-617083814EDA}"/>
              </a:ext>
            </a:extLst>
          </p:cNvPr>
          <p:cNvGrpSpPr/>
          <p:nvPr/>
        </p:nvGrpSpPr>
        <p:grpSpPr>
          <a:xfrm>
            <a:off x="660400" y="1130300"/>
            <a:ext cx="10842814" cy="5190344"/>
            <a:chOff x="660400" y="1130300"/>
            <a:chExt cx="10842814" cy="5190344"/>
          </a:xfrm>
        </p:grpSpPr>
        <p:sp>
          <p:nvSpPr>
            <p:cNvPr descr="2139d552-e6d4-4720-8553-0897ac9c298b" id="39" name="Title">
              <a:extLst>
                <a:ext uri="{FF2B5EF4-FFF2-40B4-BE49-F238E27FC236}">
                  <a16:creationId id="{02138472-F0EA-1F93-5D87-1D5022CBD1F3}"/>
                </a:ext>
              </a:extLst>
            </p:cNvPr>
            <p:cNvSpPr txBox="1">
              <a:spLocks/>
            </p:cNvSpPr>
            <p:nvPr/>
          </p:nvSpPr>
          <p:spPr>
            <a:xfrm flipH="false" flipV="false">
              <a:off x="660400" y="1130300"/>
              <a:ext cx="7493000" cy="898317"/>
            </a:xfrm>
            <a:prstGeom prst="rect">
              <a:avLst/>
            </a:prstGeom>
            <a:noFill/>
            <a:ln>
              <a:noFill/>
            </a:ln>
          </p:spPr>
          <p:txBody>
            <a:bodyPr anchor="b" anchorCtr="false" bIns="45720" lIns="91440" rIns="91440" tIns="45720" wrap="square">
              <a:normAutofit/>
            </a:bodyPr>
            <a:lstStyle/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说明后处理的优势</a:t>
              </a:r>
            </a:p>
          </p:txBody>
        </p:sp>
        <p:grpSp>
          <p:nvGrpSpPr>
            <p:cNvPr descr="a6cc3cb2-e09a-4752-99f5-ce852810989c" id="6" name="组合 5">
              <a:extLst>
                <a:ext uri="{FF2B5EF4-FFF2-40B4-BE49-F238E27FC236}">
                  <a16:creationId id="{8EEF4F33-BAFA-F550-E1CD-135AD518F812}"/>
                </a:ext>
              </a:extLst>
            </p:cNvPr>
            <p:cNvGrpSpPr/>
            <p:nvPr/>
          </p:nvGrpSpPr>
          <p:grpSpPr>
            <a:xfrm>
              <a:off x="660400" y="2900191"/>
              <a:ext cx="10842814" cy="3420453"/>
              <a:chOff x="660400" y="2900191"/>
              <a:chExt cx="10842814" cy="3420453"/>
            </a:xfrm>
          </p:grpSpPr>
          <p:grpSp>
            <p:nvGrpSpPr>
              <p:cNvPr descr="fb9a0395-83be-463d-9f09-b695deed5174" id="3" name="组合 2">
                <a:extLst>
                  <a:ext uri="{FF2B5EF4-FFF2-40B4-BE49-F238E27FC236}">
                    <a16:creationId id="{27094670-CEB9-BD8D-43C2-2626EEFD54D6}"/>
                  </a:ext>
                </a:extLst>
              </p:cNvPr>
              <p:cNvGrpSpPr/>
              <p:nvPr/>
            </p:nvGrpSpPr>
            <p:grpSpPr>
              <a:xfrm>
                <a:off x="660400" y="2900191"/>
                <a:ext cx="3194051" cy="3420453"/>
                <a:chOff x="660400" y="2900191"/>
                <a:chExt cx="3194051" cy="3420453"/>
              </a:xfrm>
            </p:grpSpPr>
            <p:sp>
              <p:nvSpPr>
                <p:cNvPr descr="b8eff0a4-e347-422b-b586-38e1e4cd6115" id="64" name="矩形: 圆角 63">
                  <a:extLst>
                    <a:ext uri="{FF2B5EF4-FFF2-40B4-BE49-F238E27FC236}">
                      <a16:creationId id="{A4691D4B-ECD1-04AB-D426-F6EF28CAE227}"/>
                    </a:ext>
                  </a:extLst>
                </p:cNvPr>
                <p:cNvSpPr/>
                <p:nvPr/>
              </p:nvSpPr>
              <p:spPr>
                <a:xfrm flipH="false" flipV="false">
                  <a:off x="660400" y="2900191"/>
                  <a:ext cx="3194051" cy="3420453"/>
                </a:xfrm>
                <a:prstGeom prst="roundRect">
                  <a:avLst>
                    <a:gd fmla="val 7124" name="adj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sp>
              <p:nvSpPr>
                <p:cNvPr descr="812fe996-dad9-40f1-8ed3-4ae0275ae9c5" id="54" name="Number1">
                  <a:extLst>
                    <a:ext uri="{FF2B5EF4-FFF2-40B4-BE49-F238E27FC236}">
                      <a16:creationId id="{BDA99780-388F-C1C7-E4CA-B59A43BF353B}"/>
                    </a:ext>
                  </a:extLst>
                </p:cNvPr>
                <p:cNvSpPr/>
                <p:nvPr/>
              </p:nvSpPr>
              <p:spPr>
                <a:xfrm flipH="false" flipV="false">
                  <a:off x="889207" y="3400330"/>
                  <a:ext cx="1624696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b" anchorCtr="false" bIns="45720" lIns="91440" rIns="91440" rtlCol="0" tIns="45720" wrap="square">
                  <a:sp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b="true" i="false" lang="en-US" sz="3600" u="none">
                      <a:solidFill>
                        <a:srgbClr val="FFFFFF"/>
                      </a:solidFill>
                      <a:latin typeface="Arial"/>
                    </a:rPr>
                    <a:t>01.</a:t>
                  </a:r>
                </a:p>
              </p:txBody>
            </p:sp>
            <p:cxnSp>
              <p:nvCxnSpPr>
                <p:cNvPr descr="b8b3e391-cc50-4eb7-b641-4ea6c501d580" id="55" name="直接连接符 54">
                  <a:extLst>
                    <a:ext uri="{FF2B5EF4-FFF2-40B4-BE49-F238E27FC236}">
                      <a16:creationId id="{F310BBE1-CC73-77D2-B08E-69502C4BB8A7}"/>
                    </a:ext>
                  </a:extLst>
                </p:cNvPr>
                <p:cNvCxnSpPr/>
                <p:nvPr/>
              </p:nvCxnSpPr>
              <p:spPr>
                <a:xfrm flipH="false" flipV="false">
                  <a:off x="889207" y="4157590"/>
                  <a:ext cx="2362319" cy="0"/>
                </a:xfrm>
                <a:prstGeom prst="lin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descr="5fdb8dc3-ea4f-46bb-a5ad-b70baaa544bb" id="56" name="Text1">
                  <a:extLst>
                    <a:ext uri="{FF2B5EF4-FFF2-40B4-BE49-F238E27FC236}">
                      <a16:creationId id="{6ADB35C8-B0E4-E4E0-6DE0-B7834E3D787B}"/>
                    </a:ext>
                  </a:extLst>
                </p:cNvPr>
                <p:cNvSpPr/>
                <p:nvPr/>
              </p:nvSpPr>
              <p:spPr>
                <a:xfrm flipH="false" flipV="false">
                  <a:off x="889205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FFFFFF"/>
                      </a:solidFill>
                      <a:ea typeface="微软雅黑"/>
                    </a:rPr>
                    <a:t>与盐析法不同，沉淀产品不需脱盐处理。</a:t>
                  </a:r>
                </a:p>
              </p:txBody>
            </p:sp>
            <p:sp>
              <p:nvSpPr>
                <p:cNvPr descr="71fb491d-9ec8-429b-8b87-17aabd4ee4e1" id="57" name="Bullet1">
                  <a:extLst>
                    <a:ext uri="{FF2B5EF4-FFF2-40B4-BE49-F238E27FC236}">
                      <a16:creationId id="{BDF409E2-F671-7616-09B2-792178F4F0C6}"/>
                    </a:ext>
                  </a:extLst>
                </p:cNvPr>
                <p:cNvSpPr/>
                <p:nvPr/>
              </p:nvSpPr>
              <p:spPr>
                <a:xfrm flipH="false" flipV="false">
                  <a:off x="889207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/>
                  <a:r>
                    <a:rPr b="true" i="false" lang="en-US" sz="1800" u="none">
                      <a:solidFill>
                        <a:srgbClr val="FFFFFF"/>
                      </a:solidFill>
                      <a:ea typeface="微软雅黑"/>
                    </a:rPr>
                    <a:t>脱盐情况</a:t>
                  </a:r>
                </a:p>
              </p:txBody>
            </p:sp>
          </p:grpSp>
          <p:grpSp>
            <p:nvGrpSpPr>
              <p:cNvPr descr="1badaffb-7613-4fad-9ca0-22f34670b12f" id="4" name="组合 3">
                <a:extLst>
                  <a:ext uri="{FF2B5EF4-FFF2-40B4-BE49-F238E27FC236}">
                    <a16:creationId id="{9FA6743E-C13E-1B7E-2AC6-B6A8BD1702DB}"/>
                  </a:ext>
                </a:extLst>
              </p:cNvPr>
              <p:cNvGrpSpPr/>
              <p:nvPr/>
            </p:nvGrpSpPr>
            <p:grpSpPr>
              <a:xfrm>
                <a:off x="4484782" y="2900191"/>
                <a:ext cx="3194051" cy="3420453"/>
                <a:chOff x="4484782" y="2900191"/>
                <a:chExt cx="3194051" cy="3420453"/>
              </a:xfrm>
            </p:grpSpPr>
            <p:sp>
              <p:nvSpPr>
                <p:cNvPr descr="42860207-9e0c-4578-8818-36cae647e15c" id="65" name="矩形: 圆角 64">
                  <a:extLst>
                    <a:ext uri="{FF2B5EF4-FFF2-40B4-BE49-F238E27FC236}">
                      <a16:creationId id="{F642DE4E-DAAB-546C-0C32-030EAAED187C}"/>
                    </a:ext>
                  </a:extLst>
                </p:cNvPr>
                <p:cNvSpPr/>
                <p:nvPr/>
              </p:nvSpPr>
              <p:spPr>
                <a:xfrm flipH="false" flipV="false">
                  <a:off x="4484782" y="2900191"/>
                  <a:ext cx="3194051" cy="3420453"/>
                </a:xfrm>
                <a:prstGeom prst="roundRect">
                  <a:avLst>
                    <a:gd fmla="val 7124" name="adj"/>
                  </a:avLst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lIns="180000" rtlCol="0"/>
                <a:lstStyle/>
                <a:p>
                  <a:pPr algn="l"/>
                </a:p>
              </p:txBody>
            </p:sp>
            <p:sp>
              <p:nvSpPr>
                <p:cNvPr descr="ebc84e55-ab7d-4e37-84b5-740340648048" id="50" name="Number2">
                  <a:extLst>
                    <a:ext uri="{FF2B5EF4-FFF2-40B4-BE49-F238E27FC236}">
                      <a16:creationId id="{54F6B324-7C48-132B-26F1-51E793F18BFF}"/>
                    </a:ext>
                  </a:extLst>
                </p:cNvPr>
                <p:cNvSpPr/>
                <p:nvPr/>
              </p:nvSpPr>
              <p:spPr>
                <a:xfrm flipH="false" flipV="false">
                  <a:off x="4652488" y="3400330"/>
                  <a:ext cx="1644719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b" anchorCtr="false" bIns="45720" lIns="91440" rIns="91440" rtlCol="0" tIns="45720" wrap="square">
                  <a:sp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b="true" i="false" lang="en-US" sz="3600" u="none">
                      <a:solidFill>
                        <a:srgbClr val="000000"/>
                      </a:solidFill>
                      <a:latin typeface="Arial"/>
                    </a:rPr>
                    <a:t>02.</a:t>
                  </a:r>
                </a:p>
              </p:txBody>
            </p:sp>
            <p:cxnSp>
              <p:nvCxnSpPr>
                <p:cNvPr descr="b5724942-4052-4e31-af85-a612cc4a79ca" id="51" name="直接连接符 50">
                  <a:extLst>
                    <a:ext uri="{FF2B5EF4-FFF2-40B4-BE49-F238E27FC236}">
                      <a16:creationId id="{0476BDD8-8D08-3A9F-0F11-2223B04C6307}"/>
                    </a:ext>
                  </a:extLst>
                </p:cNvPr>
                <p:cNvCxnSpPr/>
                <p:nvPr/>
              </p:nvCxnSpPr>
              <p:spPr>
                <a:xfrm flipH="false" flipV="false">
                  <a:off x="4652488" y="4157590"/>
                  <a:ext cx="23914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descr="c58cacb0-8ae6-44ff-9203-4f637940f4b1" id="52" name="Text2">
                  <a:extLst>
                    <a:ext uri="{FF2B5EF4-FFF2-40B4-BE49-F238E27FC236}">
                      <a16:creationId id="{DF268E4A-F99C-D04F-31A9-0C18345DDBE8}"/>
                    </a:ext>
                  </a:extLst>
                </p:cNvPr>
                <p:cNvSpPr/>
                <p:nvPr/>
              </p:nvSpPr>
              <p:spPr>
                <a:xfrm flipH="false" flipV="false">
                  <a:off x="4652487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000000"/>
                      </a:solidFill>
                      <a:ea typeface="微软雅黑"/>
                    </a:rPr>
                    <a:t>省去脱盐步骤，后处理过程更加简便。</a:t>
                  </a:r>
                </a:p>
              </p:txBody>
            </p:sp>
            <p:sp>
              <p:nvSpPr>
                <p:cNvPr descr="6b57d987-563a-48ab-8d26-2341f4cb8532" id="53" name="Bullet2">
                  <a:extLst>
                    <a:ext uri="{FF2B5EF4-FFF2-40B4-BE49-F238E27FC236}">
                      <a16:creationId id="{BACC2813-CB76-9B10-F6AF-A0E1DE8F5004}"/>
                    </a:ext>
                  </a:extLst>
                </p:cNvPr>
                <p:cNvSpPr/>
                <p:nvPr/>
              </p:nvSpPr>
              <p:spPr>
                <a:xfrm flipH="false" flipV="false">
                  <a:off x="4652487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/>
                  <a:r>
                    <a:rPr b="true" i="false" lang="en-US" sz="1800" u="none">
                      <a:solidFill>
                        <a:srgbClr val="000000"/>
                      </a:solidFill>
                      <a:ea typeface="微软雅黑"/>
                    </a:rPr>
                    <a:t>后处理简便</a:t>
                  </a:r>
                </a:p>
              </p:txBody>
            </p:sp>
          </p:grpSp>
          <p:grpSp>
            <p:nvGrpSpPr>
              <p:cNvPr descr="a85b720c-4392-4c77-bd0a-1c498fd90ffe" id="5" name="组合 4">
                <a:extLst>
                  <a:ext uri="{FF2B5EF4-FFF2-40B4-BE49-F238E27FC236}">
                    <a16:creationId id="{2040A494-8335-3C99-2A7B-A58895969FA7}"/>
                  </a:ext>
                </a:extLst>
              </p:cNvPr>
              <p:cNvGrpSpPr/>
              <p:nvPr/>
            </p:nvGrpSpPr>
            <p:grpSpPr>
              <a:xfrm>
                <a:off x="8309163" y="2900191"/>
                <a:ext cx="3194051" cy="3420453"/>
                <a:chOff x="8309163" y="2900191"/>
                <a:chExt cx="3194051" cy="3420453"/>
              </a:xfrm>
            </p:grpSpPr>
            <p:sp>
              <p:nvSpPr>
                <p:cNvPr descr="d37d0f05-95d6-4409-9792-bd1e6b1cfa9b" id="66" name="矩形: 圆角 65">
                  <a:extLst>
                    <a:ext uri="{FF2B5EF4-FFF2-40B4-BE49-F238E27FC236}">
                      <a16:creationId id="{95ABA6D8-CB0C-8C2C-0168-A882374998F8}"/>
                    </a:ext>
                  </a:extLst>
                </p:cNvPr>
                <p:cNvSpPr/>
                <p:nvPr/>
              </p:nvSpPr>
              <p:spPr>
                <a:xfrm flipH="false" flipV="false">
                  <a:off x="8309163" y="2900191"/>
                  <a:ext cx="3194051" cy="3420453"/>
                </a:xfrm>
                <a:prstGeom prst="roundRect">
                  <a:avLst>
                    <a:gd fmla="val 7124" name="adj"/>
                  </a:avLst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lIns="180000" rtlCol="0"/>
                <a:lstStyle/>
                <a:p>
                  <a:pPr algn="l"/>
                </a:p>
              </p:txBody>
            </p:sp>
            <p:sp>
              <p:nvSpPr>
                <p:cNvPr descr="7afbae04-e909-4c09-8ef3-af1da59be6ac" id="46" name="Number3">
                  <a:extLst>
                    <a:ext uri="{FF2B5EF4-FFF2-40B4-BE49-F238E27FC236}">
                      <a16:creationId id="{6B434287-99F3-5CCD-A1FC-C50AC1938F56}"/>
                    </a:ext>
                  </a:extLst>
                </p:cNvPr>
                <p:cNvSpPr/>
                <p:nvPr/>
              </p:nvSpPr>
              <p:spPr>
                <a:xfrm flipH="false" flipV="false">
                  <a:off x="8432801" y="3400330"/>
                  <a:ext cx="1644719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b" anchorCtr="false" bIns="45720" lIns="91440" rIns="91440" rtlCol="0" tIns="45720" wrap="square">
                  <a:sp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b="true" i="false" lang="en-US" sz="3600" u="none">
                      <a:solidFill>
                        <a:srgbClr val="000000"/>
                      </a:solidFill>
                      <a:latin typeface="Arial"/>
                    </a:rPr>
                    <a:t>03.</a:t>
                  </a:r>
                </a:p>
              </p:txBody>
            </p:sp>
            <p:cxnSp>
              <p:nvCxnSpPr>
                <p:cNvPr descr="6f6bbbf6-8a21-409d-a7ed-87f263bc56f5" id="47" name="直接连接符 46">
                  <a:extLst>
                    <a:ext uri="{FF2B5EF4-FFF2-40B4-BE49-F238E27FC236}">
                      <a16:creationId id="{1753B006-0B93-D996-E38E-51226179FCDC}"/>
                    </a:ext>
                  </a:extLst>
                </p:cNvPr>
                <p:cNvCxnSpPr/>
                <p:nvPr/>
              </p:nvCxnSpPr>
              <p:spPr>
                <a:xfrm flipH="false" flipV="false">
                  <a:off x="8432801" y="4157590"/>
                  <a:ext cx="239143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descr="f49e3714-15b3-4dee-80a6-9afb3f913b76" id="48" name="Text3">
                  <a:extLst>
                    <a:ext uri="{FF2B5EF4-FFF2-40B4-BE49-F238E27FC236}">
                      <a16:creationId id="{35C0134C-0187-6849-EA01-42B28951B448}"/>
                    </a:ext>
                  </a:extLst>
                </p:cNvPr>
                <p:cNvSpPr/>
                <p:nvPr/>
              </p:nvSpPr>
              <p:spPr>
                <a:xfrm flipH="false" flipV="false">
                  <a:off x="8432800" y="5014092"/>
                  <a:ext cx="2806700" cy="112000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b="false" i="false" lang="en-US" sz="1200" u="none">
                      <a:solidFill>
                        <a:srgbClr val="000000"/>
                      </a:solidFill>
                      <a:ea typeface="微软雅黑"/>
                    </a:rPr>
                    <a:t>减少脱盐所需的设备和试剂，节省成本。</a:t>
                  </a:r>
                </a:p>
              </p:txBody>
            </p:sp>
            <p:sp>
              <p:nvSpPr>
                <p:cNvPr descr="062dbcc9-d5d5-41f5-a24b-2b3bc4fb9dd5" id="49" name="Bullet3">
                  <a:extLst>
                    <a:ext uri="{FF2B5EF4-FFF2-40B4-BE49-F238E27FC236}">
                      <a16:creationId id="{05A61503-67DC-FA8A-93EE-5B08B022E7A5}"/>
                    </a:ext>
                  </a:extLst>
                </p:cNvPr>
                <p:cNvSpPr/>
                <p:nvPr/>
              </p:nvSpPr>
              <p:spPr>
                <a:xfrm flipH="false" flipV="false">
                  <a:off x="8432800" y="4306205"/>
                  <a:ext cx="2806700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anchorCtr="false" bIns="45720" lIns="91440" rIns="91440" rtlCol="0" tIns="45720" wrap="square">
                  <a:normAutofit/>
                </a:bodyPr>
                <a:lstStyle/>
                <a:p>
                  <a:pPr algn="l"/>
                  <a:r>
                    <a:rPr b="true" i="false" lang="en-US" sz="1800" u="none">
                      <a:solidFill>
                        <a:srgbClr val="000000"/>
                      </a:solidFill>
                      <a:ea typeface="微软雅黑"/>
                    </a:rPr>
                    <a:t>节省成本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易引起变性</a:t>
            </a:r>
          </a:p>
        </p:txBody>
      </p:sp>
      <p:grpSp>
        <p:nvGrpSpPr>
          <p:cNvPr descr="e550c74d-3402-4a6c-9871-bf93b209d114" id="72" name="d70427a0-c0a0-45fe-a05b-eaf7b6a11ce9.source.3.zh-Hans.pptx">
            <a:extLst>
              <a:ext uri="{FF2B5EF4-FFF2-40B4-BE49-F238E27FC236}">
                <a16:creationId id="{4F48F533-F3BB-3295-84A8-FD119B952368}"/>
              </a:ext>
            </a:extLst>
          </p:cNvPr>
          <p:cNvGrpSpPr/>
          <p:nvPr/>
        </p:nvGrpSpPr>
        <p:grpSpPr>
          <a:xfrm>
            <a:off x="660401" y="1412774"/>
            <a:ext cx="10871200" cy="4569168"/>
            <a:chOff x="660401" y="1412774"/>
            <a:chExt cx="10871200" cy="4569168"/>
          </a:xfrm>
        </p:grpSpPr>
        <p:sp>
          <p:nvSpPr>
            <p:cNvPr descr="28c49959-7220-4d14-bf18-cedf51098467" id="33" name="Title">
              <a:extLst>
                <a:ext uri="{FF2B5EF4-FFF2-40B4-BE49-F238E27FC236}">
                  <a16:creationId id="{418BF211-354E-EDDC-7ECF-96B87AFA46CF}"/>
                </a:ext>
              </a:extLst>
            </p:cNvPr>
            <p:cNvSpPr txBox="1"/>
            <p:nvPr/>
          </p:nvSpPr>
          <p:spPr>
            <a:xfrm flipH="false" flipV="false">
              <a:off x="669926" y="1412774"/>
              <a:ext cx="10848974" cy="523220"/>
            </a:xfrm>
            <a:prstGeom prst="rect">
              <a:avLst/>
            </a:prstGeom>
            <a:noFill/>
          </p:spPr>
          <p:txBody>
            <a:bodyPr anchor="b" anchorCtr="true" wrap="square">
              <a:normAutofit/>
            </a:bodyPr>
            <a:lstStyle/>
            <a:p>
              <a:pPr algn="ctr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关注方法的不足与应对措施</a:t>
              </a:r>
            </a:p>
          </p:txBody>
        </p:sp>
        <p:grpSp>
          <p:nvGrpSpPr>
            <p:cNvPr descr="f022cb68-7d89-42d8-897d-e832f49d6d5c" id="41" name="组合 40">
              <a:extLst>
                <a:ext uri="{FF2B5EF4-FFF2-40B4-BE49-F238E27FC236}">
                  <a16:creationId id="{FF470E02-CB6A-C066-3E62-3843F0A159F8}"/>
                </a:ext>
              </a:extLst>
            </p:cNvPr>
            <p:cNvGrpSpPr/>
            <p:nvPr/>
          </p:nvGrpSpPr>
          <p:grpSpPr>
            <a:xfrm>
              <a:off x="660401" y="2727811"/>
              <a:ext cx="3400155" cy="3254131"/>
              <a:chOff x="660401" y="2727811"/>
              <a:chExt cx="3400155" cy="3254131"/>
            </a:xfrm>
          </p:grpSpPr>
          <p:sp>
            <p:nvSpPr>
              <p:cNvPr descr="f0aed1e1-6dae-4c3a-993c-50fbf8aaf94f" id="29" name="矩形: 对角圆角 28">
                <a:extLst>
                  <a:ext uri="{FF2B5EF4-FFF2-40B4-BE49-F238E27FC236}">
                    <a16:creationId id="{9C847372-7D68-23A5-4E24-23A879C9D587}"/>
                  </a:ext>
                </a:extLst>
              </p:cNvPr>
              <p:cNvSpPr/>
              <p:nvPr/>
            </p:nvSpPr>
            <p:spPr>
              <a:xfrm flipH="false" flipV="false">
                <a:off x="660401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</a:p>
            </p:txBody>
          </p:sp>
          <p:sp>
            <p:nvSpPr>
              <p:cNvPr descr="0d07562b-23d0-41bf-9776-af54c69cb3d8" id="30" name="Bullet1">
                <a:extLst>
                  <a:ext uri="{FF2B5EF4-FFF2-40B4-BE49-F238E27FC236}">
                    <a16:creationId id="{680B6A33-8F66-01A3-17DC-0AEF46AA0A70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917793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变性原因</a:t>
                </a:r>
              </a:p>
            </p:txBody>
          </p:sp>
          <p:sp>
            <p:nvSpPr>
              <p:cNvPr descr="9ffd0533-6e30-4bed-91e7-228b6fbc34d1" id="31" name="Text1">
                <a:extLst>
                  <a:ext uri="{FF2B5EF4-FFF2-40B4-BE49-F238E27FC236}">
                    <a16:creationId id="{C3CFA587-4F52-4221-0067-64A793BB7F70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917793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有机溶剂沉淀和等电点沉淀一样容易引起蛋白质变性。</a:t>
                </a:r>
              </a:p>
            </p:txBody>
          </p:sp>
          <p:sp>
            <p:nvSpPr>
              <p:cNvPr descr="81959cca-5338-4e37-8052-020b703e1493" id="38" name="Number1">
                <a:extLst>
                  <a:ext uri="{FF2B5EF4-FFF2-40B4-BE49-F238E27FC236}">
                    <a16:creationId id="{7773E62A-1E64-DB2F-F4DC-51EF49BAB586}"/>
                  </a:ext>
                </a:extLst>
              </p:cNvPr>
              <p:cNvSpPr txBox="1"/>
              <p:nvPr/>
            </p:nvSpPr>
            <p:spPr>
              <a:xfrm flipH="false" flipV="false">
                <a:off x="917793" y="5136219"/>
                <a:ext cx="639919" cy="584775"/>
              </a:xfrm>
              <a:prstGeom prst="rect">
                <a:avLst/>
              </a:prstGeom>
              <a:noFill/>
            </p:spPr>
            <p:txBody>
              <a:bodyPr anchor="ctr" anchorCtr="false" bIns="45720" lIns="91440" rIns="91440" rtlCol="0" tIns="45720" wrap="none">
                <a:spAutoFit/>
              </a:bodyPr>
              <a:lstStyle/>
              <a:p>
                <a:pPr algn="l"/>
                <a:r>
                  <a:rPr b="true" i="false" lang="en-US" sz="3200" u="none">
                    <a:solidFill>
                      <a:srgbClr val="519CD9"/>
                    </a:solidFill>
                    <a:latin typeface="Arial"/>
                  </a:rPr>
                  <a:t>01</a:t>
                </a:r>
              </a:p>
            </p:txBody>
          </p:sp>
        </p:grpSp>
        <p:grpSp>
          <p:nvGrpSpPr>
            <p:cNvPr descr="19bd357a-7a08-4ee5-882d-1d10aaf119fb" id="42" name="组合 41">
              <a:extLst>
                <a:ext uri="{FF2B5EF4-FFF2-40B4-BE49-F238E27FC236}">
                  <a16:creationId id="{C670BD12-0C60-51E1-4985-046B73F4713E}"/>
                </a:ext>
              </a:extLst>
            </p:cNvPr>
            <p:cNvGrpSpPr/>
            <p:nvPr/>
          </p:nvGrpSpPr>
          <p:grpSpPr>
            <a:xfrm>
              <a:off x="4395923" y="2727811"/>
              <a:ext cx="3400155" cy="3254131"/>
              <a:chOff x="4395923" y="2727811"/>
              <a:chExt cx="3400155" cy="3254131"/>
            </a:xfrm>
          </p:grpSpPr>
          <p:sp>
            <p:nvSpPr>
              <p:cNvPr descr="623718d8-f611-4909-808e-d4ed07df0c27" id="20" name="矩形: 对角圆角 19">
                <a:extLst>
                  <a:ext uri="{FF2B5EF4-FFF2-40B4-BE49-F238E27FC236}">
                    <a16:creationId id="{B6C11D0C-7DDF-391D-7F3A-0424A8FCDB5D}"/>
                  </a:ext>
                </a:extLst>
              </p:cNvPr>
              <p:cNvSpPr/>
              <p:nvPr/>
            </p:nvSpPr>
            <p:spPr>
              <a:xfrm flipH="false" flipV="false">
                <a:off x="4395923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</a:p>
            </p:txBody>
          </p:sp>
          <p:sp>
            <p:nvSpPr>
              <p:cNvPr descr="d81d0881-2abb-4406-8440-d2e78a077df0" id="21" name="Bullet2">
                <a:extLst>
                  <a:ext uri="{FF2B5EF4-FFF2-40B4-BE49-F238E27FC236}">
                    <a16:creationId id="{B61E1993-EE05-A238-998F-E959493909D5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4653315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低温操作</a:t>
                </a:r>
              </a:p>
            </p:txBody>
          </p:sp>
          <p:sp>
            <p:nvSpPr>
              <p:cNvPr descr="80d25603-2e97-4658-9552-85213717bf4a" id="22" name="Text2">
                <a:extLst>
                  <a:ext uri="{FF2B5EF4-FFF2-40B4-BE49-F238E27FC236}">
                    <a16:creationId id="{9E85A8F8-81B9-75A9-2D12-181815AA42AE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4653315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必须在低温下进行，以减少蛋白质变性风险。</a:t>
                </a:r>
              </a:p>
            </p:txBody>
          </p:sp>
          <p:sp>
            <p:nvSpPr>
              <p:cNvPr descr="9adfea86-99be-4add-8a03-7a3d7f389171" id="39" name="Number2">
                <a:extLst>
                  <a:ext uri="{FF2B5EF4-FFF2-40B4-BE49-F238E27FC236}">
                    <a16:creationId id="{9C06EE9E-B01A-3C58-0ED7-B91B8B68791C}"/>
                  </a:ext>
                </a:extLst>
              </p:cNvPr>
              <p:cNvSpPr txBox="1"/>
              <p:nvPr/>
            </p:nvSpPr>
            <p:spPr>
              <a:xfrm flipH="false" flipV="false">
                <a:off x="4672058" y="5136219"/>
                <a:ext cx="639919" cy="584775"/>
              </a:xfrm>
              <a:prstGeom prst="rect">
                <a:avLst/>
              </a:prstGeom>
              <a:noFill/>
            </p:spPr>
            <p:txBody>
              <a:bodyPr anchor="ctr" anchorCtr="false" bIns="45720" lIns="91440" rIns="91440" rtlCol="0" tIns="45720" wrap="none">
                <a:spAutoFit/>
              </a:bodyPr>
              <a:lstStyle/>
              <a:p>
                <a:pPr algn="l"/>
                <a:r>
                  <a:rPr b="true" i="false" lang="en-US" sz="3200" u="none">
                    <a:solidFill>
                      <a:srgbClr val="519CD9"/>
                    </a:solidFill>
                    <a:latin typeface="Arial"/>
                  </a:rPr>
                  <a:t>02</a:t>
                </a:r>
              </a:p>
            </p:txBody>
          </p:sp>
        </p:grpSp>
        <p:grpSp>
          <p:nvGrpSpPr>
            <p:cNvPr descr="385046b7-b8b6-40b0-a5a6-3295c8c62f57" id="43" name="组合 42">
              <a:extLst>
                <a:ext uri="{FF2B5EF4-FFF2-40B4-BE49-F238E27FC236}">
                  <a16:creationId id="{EF93D666-2437-97B9-84D4-D192F1B8D0A4}"/>
                </a:ext>
              </a:extLst>
            </p:cNvPr>
            <p:cNvGrpSpPr/>
            <p:nvPr/>
          </p:nvGrpSpPr>
          <p:grpSpPr>
            <a:xfrm>
              <a:off x="8131446" y="2727811"/>
              <a:ext cx="3400155" cy="3254131"/>
              <a:chOff x="8131446" y="2727811"/>
              <a:chExt cx="3400155" cy="3254131"/>
            </a:xfrm>
          </p:grpSpPr>
          <p:sp>
            <p:nvSpPr>
              <p:cNvPr descr="34ae2922-60c7-4a5b-9396-8b94c361d4f5" id="11" name="矩形: 对角圆角 10">
                <a:extLst>
                  <a:ext uri="{FF2B5EF4-FFF2-40B4-BE49-F238E27FC236}">
                    <a16:creationId id="{24590103-BDF1-18A3-D776-7D7B8FD0E8FB}"/>
                  </a:ext>
                </a:extLst>
              </p:cNvPr>
              <p:cNvSpPr/>
              <p:nvPr/>
            </p:nvSpPr>
            <p:spPr>
              <a:xfrm flipH="false" flipV="false">
                <a:off x="8131446" y="2727811"/>
                <a:ext cx="3400155" cy="3254131"/>
              </a:xfrm>
              <a:prstGeom prst="round2Diag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bIns="45720" lIns="91440" rIns="91440" rtlCol="0" tIns="45720" wrap="square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</a:p>
            </p:txBody>
          </p:sp>
          <p:sp>
            <p:nvSpPr>
              <p:cNvPr descr="cc4eb166-7485-4576-9f43-75ff11986f15" id="12" name="Bullet3">
                <a:extLst>
                  <a:ext uri="{FF2B5EF4-FFF2-40B4-BE49-F238E27FC236}">
                    <a16:creationId id="{EA9B32E2-7BD3-A381-BEB3-F0B86BB1E163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8388838" y="2934854"/>
                <a:ext cx="2935748" cy="72893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变性风险</a:t>
                </a:r>
              </a:p>
            </p:txBody>
          </p:sp>
          <p:sp>
            <p:nvSpPr>
              <p:cNvPr descr="8ae3c3c1-6bc2-42e1-9fce-aa29a44e0185" id="13" name="Text3">
                <a:extLst>
                  <a:ext uri="{FF2B5EF4-FFF2-40B4-BE49-F238E27FC236}">
                    <a16:creationId id="{94D11CB2-DBF3-CB9E-1EC3-D80842585037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8388838" y="3726671"/>
                <a:ext cx="2935749" cy="126771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false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b="false" i="false" lang="en-US" sz="1200" u="none">
                    <a:solidFill>
                      <a:srgbClr val="000000"/>
                    </a:solidFill>
                    <a:ea typeface="微软雅黑"/>
                  </a:rPr>
                  <a:t>操作中需严格控制条件，降低变性风险。</a:t>
                </a:r>
              </a:p>
            </p:txBody>
          </p:sp>
          <p:sp>
            <p:nvSpPr>
              <p:cNvPr descr="7a8c7796-cb5b-449f-8fe4-a0c754428fed" id="40" name="Number3">
                <a:extLst>
                  <a:ext uri="{FF2B5EF4-FFF2-40B4-BE49-F238E27FC236}">
                    <a16:creationId id="{C45CD51A-5F45-78EF-35A4-8438EB68E8B5}"/>
                  </a:ext>
                </a:extLst>
              </p:cNvPr>
              <p:cNvSpPr txBox="1"/>
              <p:nvPr/>
            </p:nvSpPr>
            <p:spPr>
              <a:xfrm flipH="false" flipV="false">
                <a:off x="8512538" y="5136219"/>
                <a:ext cx="639919" cy="584775"/>
              </a:xfrm>
              <a:prstGeom prst="rect">
                <a:avLst/>
              </a:prstGeom>
              <a:noFill/>
            </p:spPr>
            <p:txBody>
              <a:bodyPr anchor="ctr" anchorCtr="false" bIns="45720" lIns="91440" rIns="91440" rtlCol="0" tIns="45720" wrap="none">
                <a:spAutoFit/>
              </a:bodyPr>
              <a:lstStyle/>
              <a:p>
                <a:pPr algn="l"/>
                <a:r>
                  <a:rPr b="true" i="false" lang="en-US" sz="3200" u="none">
                    <a:solidFill>
                      <a:srgbClr val="519CD9"/>
                    </a:solidFill>
                    <a:latin typeface="Arial"/>
                  </a:rPr>
                  <a:t>03</a:t>
                </a: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0ec7ac6f-9e22-4240-84f9-120794c4d192" id="4" name=""/>
          <p:cNvSpPr>
            <a:spLocks noGrp="1"/>
          </p:cNvSpPr>
          <p:nvPr>
            <p:ph sz="half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FFFFFF"/>
                </a:solidFill>
                <a:ea typeface="微软雅黑"/>
              </a:rPr>
              <a:t>酪蛋白制备实例</a:t>
            </a:r>
          </a:p>
        </p:txBody>
      </p:sp>
      <p:sp>
        <p:nvSpPr>
          <p:cNvPr descr="d932f2a6-1488-47c8-9ea0-c5790b5f2c10" id="5" name=""/>
          <p:cNvSpPr>
            <a:spLocks noGrp="1"/>
          </p:cNvSpPr>
          <p:nvPr>
            <p:ph idx="1" sz="quarter" type="body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  <a:buNone/>
            </a:pPr>
            <a:r>
              <a:rPr b="false" i="false" lang="en-US" sz="1800" u="none">
                <a:solidFill>
                  <a:srgbClr val="FFFFFF"/>
                </a:solidFill>
                <a:ea typeface="微软雅黑"/>
              </a:rPr>
              <a:t>掌握有机溶剂沉淀法在酪蛋白制备中的应用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等电点沉淀制备酪蛋白</a:t>
            </a:r>
          </a:p>
        </p:txBody>
      </p:sp>
      <p:grpSp>
        <p:nvGrpSpPr>
          <p:cNvPr descr="a7a007fb-4878-4e9f-a2db-476968d4baf7" id="5" name="6d649ebf-74bc-446c-add3-cfd664cd660c.source.3.zh-Hans.pptx">
            <a:extLst>
              <a:ext uri="{FF2B5EF4-FFF2-40B4-BE49-F238E27FC236}">
                <a16:creationId id="{863987AA-CAC8-6A3F-3599-0C2FB61D1227}"/>
              </a:ext>
            </a:extLst>
          </p:cNvPr>
          <p:cNvGrpSpPr/>
          <p:nvPr/>
        </p:nvGrpSpPr>
        <p:grpSpPr>
          <a:xfrm>
            <a:off x="1" y="1130300"/>
            <a:ext cx="12191999" cy="5727700"/>
            <a:chOff x="1" y="1130300"/>
            <a:chExt cx="12191999" cy="5727700"/>
          </a:xfrm>
        </p:grpSpPr>
        <p:sp>
          <p:nvSpPr>
            <p:cNvPr descr="dc327a52-86fb-4b64-ad19-b0575044ce86" id="65" name="PictureMisc1">
              <a:extLst>
                <a:ext uri="{FF2B5EF4-FFF2-40B4-BE49-F238E27FC236}">
                  <a16:creationId id="{5DB9263E-74BC-324D-8274-8640186FCC47}"/>
                </a:ext>
              </a:extLst>
            </p:cNvPr>
            <p:cNvSpPr/>
            <p:nvPr/>
          </p:nvSpPr>
          <p:spPr>
            <a:xfrm flipH="false" flipV="false">
              <a:off x="1" y="4454604"/>
              <a:ext cx="12191999" cy="2403396"/>
            </a:xfrm>
            <a:prstGeom prst="rect">
              <a:avLst/>
            </a:prstGeom>
            <a:blipFill rotWithShape="true">
              <a:blip r:embed="rId5"/>
              <a:srcRect/>
              <a:stretch>
                <a:fillRect b="-184535" l="0" r="0" t="-5341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sp>
          <p:nvSpPr>
            <p:cNvPr descr="57f825d6-94cb-4389-abad-10a642d23543" id="10" name="c">
              <a:extLst>
                <a:ext uri="{FF2B5EF4-FFF2-40B4-BE49-F238E27FC236}">
                  <a16:creationId id="{F586F91A-F926-94C4-B940-7B33FA137CEB}"/>
                </a:ext>
              </a:extLst>
            </p:cNvPr>
            <p:cNvSpPr/>
            <p:nvPr/>
          </p:nvSpPr>
          <p:spPr>
            <a:xfrm flipH="false" flipV="false">
              <a:off x="598591" y="1824048"/>
              <a:ext cx="10994819" cy="4310052"/>
            </a:xfrm>
            <a:prstGeom prst="roundRect">
              <a:avLst>
                <a:gd fmla="val 3015" name="adj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90000"/>
                  </a:schemeClr>
                </a:gs>
              </a:gsLst>
              <a:lin ang="5400000" scaled="1"/>
              <a:tileRect/>
            </a:gradFill>
            <a:ln w="6350"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wrap="none">
              <a:normAutofit/>
            </a:bodyPr>
            <a:lstStyle/>
            <a:p>
              <a:pPr algn="ctr">
                <a:lnSpc>
                  <a:spcPct val="120000"/>
                </a:lnSpc>
              </a:pPr>
            </a:p>
          </p:txBody>
        </p:sp>
        <p:cxnSp>
          <p:nvCxnSpPr>
            <p:cNvPr descr="dac5d439-7eda-4656-8a7c-1d735399ae92" id="226" name="直接连接符 225">
              <a:extLst>
                <a:ext uri="{FF2B5EF4-FFF2-40B4-BE49-F238E27FC236}">
                  <a16:creationId id="{0CA1E6CF-3DAE-9AF9-D21F-100AE9D7D50B}"/>
                </a:ext>
              </a:extLst>
            </p:cNvPr>
            <p:cNvCxnSpPr>
              <a:cxnSpLocks/>
              <a:stCxn id="72" idx="3"/>
              <a:endCxn id="76" idx="1"/>
            </p:cNvCxnSpPr>
            <p:nvPr/>
          </p:nvCxnSpPr>
          <p:spPr>
            <a:xfrm flipH="false" flipV="false">
              <a:off x="3771398" y="2158127"/>
              <a:ext cx="4756171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descr="46a4605b-a720-439c-a1b1-159a778ec22b" id="158" name="Title">
              <a:extLst>
                <a:ext uri="{FF2B5EF4-FFF2-40B4-BE49-F238E27FC236}">
                  <a16:creationId id="{AC341146-36D4-4164-92F2-A18213FC327C}"/>
                </a:ext>
              </a:extLst>
            </p:cNvPr>
            <p:cNvSpPr>
              <a:spLocks/>
            </p:cNvSpPr>
            <p:nvPr/>
          </p:nvSpPr>
          <p:spPr>
            <a:xfrm flipH="false" flipV="false">
              <a:off x="660399" y="1130300"/>
              <a:ext cx="10858500" cy="608093"/>
            </a:xfrm>
            <a:prstGeom prst="rect">
              <a:avLst/>
            </a:prstGeom>
            <a:no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wrap="square">
              <a:normAutofit/>
            </a:bodyPr>
            <a:lstStyle/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了解等电点沉淀制备流程</a:t>
              </a:r>
            </a:p>
          </p:txBody>
        </p:sp>
        <p:grpSp>
          <p:nvGrpSpPr>
            <p:cNvPr descr="fc306c34-b247-48d3-a181-bc496b2e9dce" id="2" name="组合 1">
              <a:extLst>
                <a:ext uri="{FF2B5EF4-FFF2-40B4-BE49-F238E27FC236}">
                  <a16:creationId id="{1E89B8CC-B55C-FA98-E6BC-B702007FD8AC}"/>
                </a:ext>
              </a:extLst>
            </p:cNvPr>
            <p:cNvGrpSpPr/>
            <p:nvPr/>
          </p:nvGrpSpPr>
          <p:grpSpPr>
            <a:xfrm>
              <a:off x="666750" y="2008394"/>
              <a:ext cx="5306495" cy="1985305"/>
              <a:chOff x="666750" y="2008394"/>
              <a:chExt cx="5306495" cy="1985305"/>
            </a:xfrm>
          </p:grpSpPr>
          <p:sp>
            <p:nvSpPr>
              <p:cNvPr descr="d6a79fb6-7846-4c78-a1e1-77663588a57e" id="95" name="Bullet1">
                <a:extLst>
                  <a:ext uri="{FF2B5EF4-FFF2-40B4-BE49-F238E27FC236}">
                    <a16:creationId id="{A668A0D6-A050-C5D4-2140-BEC7BDF96455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66750" y="2428129"/>
                <a:ext cx="5306495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加热调pH</a:t>
                </a:r>
              </a:p>
            </p:txBody>
          </p:sp>
          <p:sp>
            <p:nvSpPr>
              <p:cNvPr descr="e17ed25b-e645-4acf-a310-50eddc656dc2" id="96" name="Text1">
                <a:extLst>
                  <a:ext uri="{FF2B5EF4-FFF2-40B4-BE49-F238E27FC236}">
                    <a16:creationId id="{C10F2A4E-8E15-900B-40D8-D6F05CAE2893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66750" y="3086096"/>
                <a:ext cx="5306495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将牛乳加热到40℃，搅拌下调节pH=4.8。</a:t>
                </a:r>
              </a:p>
            </p:txBody>
          </p:sp>
          <p:sp>
            <p:nvSpPr>
              <p:cNvPr descr="ecd8c741-42f9-48b5-a544-2783cb87ac08" id="72" name="Number1">
                <a:extLst>
                  <a:ext uri="{FF2B5EF4-FFF2-40B4-BE49-F238E27FC236}">
                    <a16:creationId id="{3A43B319-7C97-320B-D093-0821E4490A89}"/>
                  </a:ext>
                </a:extLst>
              </p:cNvPr>
              <p:cNvSpPr txBox="1"/>
              <p:nvPr/>
            </p:nvSpPr>
            <p:spPr>
              <a:xfrm flipH="false" flipV="false">
                <a:off x="2868596" y="2008394"/>
                <a:ext cx="902802" cy="299465"/>
              </a:xfrm>
              <a:prstGeom prst="chevron">
                <a:avLst>
                  <a:gd fmla="val 37840" name="adj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>
                <a:defPPr>
                  <a:defRPr lang="en-US"/>
                </a:defPPr>
                <a:lvl1pPr algn="ctr">
                  <a:defRPr b="1" sz="1000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descr="dc0132b2-887b-4342-b4ed-c33bffd7a45f" id="3" name="组合 2">
              <a:extLst>
                <a:ext uri="{FF2B5EF4-FFF2-40B4-BE49-F238E27FC236}">
                  <a16:creationId id="{B0A3E6F0-1CCC-3A7F-CCBB-55D0E54811EA}"/>
                </a:ext>
              </a:extLst>
            </p:cNvPr>
            <p:cNvGrpSpPr/>
            <p:nvPr/>
          </p:nvGrpSpPr>
          <p:grpSpPr>
            <a:xfrm>
              <a:off x="6212405" y="2008394"/>
              <a:ext cx="5306495" cy="1985305"/>
              <a:chOff x="6212405" y="2008394"/>
              <a:chExt cx="5306495" cy="1985305"/>
            </a:xfrm>
          </p:grpSpPr>
          <p:sp>
            <p:nvSpPr>
              <p:cNvPr descr="09fbd46d-031f-4d60-b0c6-5abeca306fe6" id="77" name="Bullet2">
                <a:extLst>
                  <a:ext uri="{FF2B5EF4-FFF2-40B4-BE49-F238E27FC236}">
                    <a16:creationId id="{35D93B8A-EB98-534E-5776-A723F2AB36AC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212405" y="2428129"/>
                <a:ext cx="5306495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静止过滤</a:t>
                </a:r>
              </a:p>
            </p:txBody>
          </p:sp>
          <p:sp>
            <p:nvSpPr>
              <p:cNvPr descr="9d3cdd36-9cfd-4008-9dcf-29c5aee76dac" id="78" name="Text2">
                <a:extLst>
                  <a:ext uri="{FF2B5EF4-FFF2-40B4-BE49-F238E27FC236}">
                    <a16:creationId id="{33947B64-2C69-EEC4-7500-302DC2E6215D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212405" y="3086096"/>
                <a:ext cx="5306495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静止15min后过滤，收集沉淀为酪蛋白粗品。</a:t>
                </a:r>
              </a:p>
            </p:txBody>
          </p:sp>
          <p:sp>
            <p:nvSpPr>
              <p:cNvPr descr="048a3013-2ca6-49f4-b6b5-ee9106f83404" id="76" name="Number2">
                <a:extLst>
                  <a:ext uri="{FF2B5EF4-FFF2-40B4-BE49-F238E27FC236}">
                    <a16:creationId id="{9ED18147-10F1-0FD3-7B83-519D3BE0179A}"/>
                  </a:ext>
                </a:extLst>
              </p:cNvPr>
              <p:cNvSpPr txBox="1"/>
              <p:nvPr/>
            </p:nvSpPr>
            <p:spPr>
              <a:xfrm flipH="false" flipV="false">
                <a:off x="8414251" y="2008394"/>
                <a:ext cx="902802" cy="299465"/>
              </a:xfrm>
              <a:prstGeom prst="chevron">
                <a:avLst>
                  <a:gd fmla="val 37840" name="adj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>
                <a:defPPr>
                  <a:defRPr lang="en-US"/>
                </a:defPPr>
                <a:lvl1pPr algn="ctr">
                  <a:defRPr b="1" sz="1000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2</a:t>
                </a:r>
              </a:p>
            </p:txBody>
          </p:sp>
        </p:grpSp>
        <p:grpSp>
          <p:nvGrpSpPr>
            <p:cNvPr descr="c5344d8f-9ecf-4f4c-b948-70734841bf24" id="4" name="组合 3">
              <a:extLst>
                <a:ext uri="{FF2B5EF4-FFF2-40B4-BE49-F238E27FC236}">
                  <a16:creationId id="{81A8D727-5F88-3DC7-C9BF-3E45258BD934}"/>
                </a:ext>
              </a:extLst>
            </p:cNvPr>
            <p:cNvGrpSpPr/>
            <p:nvPr/>
          </p:nvGrpSpPr>
          <p:grpSpPr>
            <a:xfrm>
              <a:off x="660399" y="4026774"/>
              <a:ext cx="10858500" cy="1985305"/>
              <a:chOff x="660399" y="4026774"/>
              <a:chExt cx="10858500" cy="1985305"/>
            </a:xfrm>
          </p:grpSpPr>
          <p:sp>
            <p:nvSpPr>
              <p:cNvPr descr="7967fa0a-3bee-4a5c-8ad1-ea84465d394a" id="240" name="Bullet3">
                <a:extLst>
                  <a:ext uri="{FF2B5EF4-FFF2-40B4-BE49-F238E27FC236}">
                    <a16:creationId id="{95832515-E09E-D65E-A6AE-5FE08AABDE43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60399" y="4446509"/>
                <a:ext cx="10858500" cy="6579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en-US"/>
                </a:defPPr>
                <a:lvl1pPr defTabSz="913765" fontAlgn="auto" indent="0" lvl="0" marR="0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b="1" baseline="0" cap="none" i="0" kumimoji="0" normalizeH="0" spc="0" strike="noStrike" u="none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粗品收集</a:t>
                </a:r>
              </a:p>
            </p:txBody>
          </p:sp>
          <p:sp>
            <p:nvSpPr>
              <p:cNvPr descr="71005dde-04de-4a21-96b8-356cb4e04cdc" id="241" name="Text3">
                <a:extLst>
                  <a:ext uri="{FF2B5EF4-FFF2-40B4-BE49-F238E27FC236}">
                    <a16:creationId id="{0E9832D8-661F-47F5-2487-8337E3ACDDDE}"/>
                  </a:ext>
                </a:extLst>
              </p:cNvPr>
              <p:cNvSpPr txBox="1">
                <a:spLocks/>
              </p:cNvSpPr>
              <p:nvPr/>
            </p:nvSpPr>
            <p:spPr>
              <a:xfrm flipH="false" flipV="false">
                <a:off x="660399" y="5104476"/>
                <a:ext cx="10858500" cy="907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false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过滤得到的沉淀即为酪蛋白粗品。</a:t>
                </a:r>
              </a:p>
            </p:txBody>
          </p:sp>
          <p:sp>
            <p:nvSpPr>
              <p:cNvPr descr="71e9b640-20dc-4492-a63c-5ef6372dc91c" id="242" name="Number3">
                <a:extLst>
                  <a:ext uri="{FF2B5EF4-FFF2-40B4-BE49-F238E27FC236}">
                    <a16:creationId id="{0D3019D7-A355-676E-AC51-5F37A193A9FA}"/>
                  </a:ext>
                </a:extLst>
              </p:cNvPr>
              <p:cNvSpPr txBox="1"/>
              <p:nvPr/>
            </p:nvSpPr>
            <p:spPr>
              <a:xfrm flipH="true" flipV="false">
                <a:off x="5644599" y="4026774"/>
                <a:ext cx="902802" cy="299465"/>
              </a:xfrm>
              <a:prstGeom prst="chevron">
                <a:avLst>
                  <a:gd fmla="val 37840" name="adj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wrap="none">
                <a:normAutofit/>
              </a:bodyPr>
              <a:lstStyle>
                <a:defPPr>
                  <a:defRPr lang="en-US"/>
                </a:defPPr>
                <a:lvl1pPr algn="ctr">
                  <a:defRPr b="1" sz="1000">
                    <a:solidFill>
                      <a:schemeClr val="accen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b="true" i="false" lang="en-US" sz="1200" u="none">
                    <a:solidFill>
                      <a:srgbClr val="519CD9"/>
                    </a:solidFill>
                    <a:latin typeface="Arial"/>
                  </a:rPr>
                  <a:t>3</a:t>
                </a: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有机溶剂处理</a:t>
            </a:r>
          </a:p>
        </p:txBody>
      </p:sp>
      <p:grpSp>
        <p:nvGrpSpPr>
          <p:cNvPr descr="57603f31-114b-441a-a789-136097b586dc" id="4" name="38c66185-fc6f-4e06-80a3-5baa9f8fa447.source.3.zh-Hans.pptx">
            <a:extLst>
              <a:ext uri="{FF2B5EF4-FFF2-40B4-BE49-F238E27FC236}">
                <a16:creationId id="{6A5A2DDB-78FF-B8C3-B29F-C50436189545}"/>
              </a:ext>
            </a:extLst>
          </p:cNvPr>
          <p:cNvGrpSpPr/>
          <p:nvPr/>
        </p:nvGrpSpPr>
        <p:grpSpPr>
          <a:xfrm>
            <a:off x="660400" y="1130312"/>
            <a:ext cx="10858500" cy="5105388"/>
            <a:chOff x="660400" y="1130312"/>
            <a:chExt cx="10858500" cy="5105388"/>
          </a:xfrm>
        </p:grpSpPr>
        <p:sp>
          <p:nvSpPr>
            <p:cNvPr descr="a7c68165-e615-4f2b-a5fe-00e4ed22989b" id="3" name="Title">
              <a:extLst>
                <a:ext uri="{FF2B5EF4-FFF2-40B4-BE49-F238E27FC236}">
                  <a16:creationId id="{49304470-9F55-9834-59E1-76EE424F8945}"/>
                </a:ext>
              </a:extLst>
            </p:cNvPr>
            <p:cNvSpPr>
              <a:spLocks noChangeAspect="1"/>
            </p:cNvSpPr>
            <p:nvPr/>
          </p:nvSpPr>
          <p:spPr>
            <a:xfrm flipH="false" flipV="false">
              <a:off x="660400" y="1130312"/>
              <a:ext cx="10858500" cy="618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lIns="91440" rIns="91440" rtlCol="0" tIns="45720" wrap="square">
              <a:normAutofit/>
            </a:bodyPr>
            <a:lstStyle>
              <a:defPPr>
                <a:defRPr lang="en-US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明确有机溶剂处理步骤</a:t>
              </a:r>
            </a:p>
          </p:txBody>
        </p:sp>
        <p:cxnSp>
          <p:nvCxnSpPr>
            <p:cNvPr descr="1ad8ff3b-9902-4e87-a259-6f35e89d155c" id="2" name="直接连接符 1">
              <a:extLst>
                <a:ext uri="{FF2B5EF4-FFF2-40B4-BE49-F238E27FC236}">
                  <a16:creationId id="{23EE9416-C5AB-D7A8-89DF-DD5D60B2A685}"/>
                </a:ext>
              </a:extLst>
            </p:cNvPr>
            <p:cNvCxnSpPr>
              <a:cxnSpLocks/>
            </p:cNvCxnSpPr>
            <p:nvPr/>
          </p:nvCxnSpPr>
          <p:spPr>
            <a:xfrm flipH="false" flipV="false">
              <a:off x="6095981" y="1952012"/>
              <a:ext cx="0" cy="4283688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a64495e5-9f89-42e6-b772-c85a3c262643" id="34" name="组合 33">
              <a:extLst>
                <a:ext uri="{FF2B5EF4-FFF2-40B4-BE49-F238E27FC236}">
                  <a16:creationId id="{B5B70701-70E5-8BEC-BDBC-9B665E7A3715}"/>
                </a:ext>
              </a:extLst>
            </p:cNvPr>
            <p:cNvGrpSpPr/>
            <p:nvPr/>
          </p:nvGrpSpPr>
          <p:grpSpPr>
            <a:xfrm>
              <a:off x="660400" y="1937497"/>
              <a:ext cx="5435580" cy="2018511"/>
              <a:chOff x="660400" y="1937497"/>
              <a:chExt cx="5435580" cy="2018511"/>
            </a:xfrm>
          </p:grpSpPr>
          <p:sp>
            <p:nvSpPr>
              <p:cNvPr descr="77a2cd36-fb8e-46ee-845b-16179bf78977" id="7" name="ComponentBackground1">
                <a:extLst>
                  <a:ext uri="{FF2B5EF4-FFF2-40B4-BE49-F238E27FC236}">
                    <a16:creationId id="{76F84829-2956-25CB-AE39-EE3709226448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660400" y="1937497"/>
                <a:ext cx="5133974" cy="2018511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algn="ctr" blurRad="533400" dir="5400000" dist="508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square">
                <a:noAutofit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</a:p>
            </p:txBody>
          </p:sp>
          <p:sp>
            <p:nvSpPr>
              <p:cNvPr descr="b4778ad2-5e14-405e-936d-03e0ddf608e7" id="8" name="Bullet1">
                <a:extLst>
                  <a:ext uri="{FF2B5EF4-FFF2-40B4-BE49-F238E27FC236}">
                    <a16:creationId id="{62601AA5-547C-6EAB-79B1-E2B7701EC9B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895524" y="2006677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乙醇洗涤</a:t>
                </a:r>
              </a:p>
            </p:txBody>
          </p:sp>
          <p:sp>
            <p:nvSpPr>
              <p:cNvPr descr="cd5a80e9-7b6e-40f9-a11f-42ae029a22aa" id="9" name="Text1">
                <a:extLst>
                  <a:ext uri="{FF2B5EF4-FFF2-40B4-BE49-F238E27FC236}">
                    <a16:creationId id="{29CBDB60-BBD2-29F7-8C9B-089EAE42B7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895524" y="2558257"/>
                <a:ext cx="4571548" cy="132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粗品用少量水洗涤后悬浮于乙醇中去除脂类。</a:t>
                </a:r>
              </a:p>
            </p:txBody>
          </p:sp>
          <p:sp>
            <p:nvSpPr>
              <p:cNvPr descr="8465369a-39a6-4161-9e36-ac9d1ca2ee9e" id="6" name="Number1">
                <a:extLst>
                  <a:ext uri="{FF2B5EF4-FFF2-40B4-BE49-F238E27FC236}">
                    <a16:creationId id="{45856FF2-2A78-CB1E-6882-57CA6A9E18E9}"/>
                  </a:ext>
                </a:extLst>
              </p:cNvPr>
              <p:cNvSpPr/>
              <p:nvPr/>
            </p:nvSpPr>
            <p:spPr>
              <a:xfrm flipH="false" flipV="false">
                <a:off x="5524462" y="2680446"/>
                <a:ext cx="571518" cy="532612"/>
              </a:xfrm>
              <a:prstGeom prst="lef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 lnSpcReduction="10000"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b="false" i="false" lang="en-US" sz="1200" u="none">
                    <a:solidFill>
                      <a:srgbClr val="FFFFFF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descr="23537881-4634-449a-ac45-29d736cdab52" id="35" name="组合 34">
              <a:extLst>
                <a:ext uri="{FF2B5EF4-FFF2-40B4-BE49-F238E27FC236}">
                  <a16:creationId id="{60434D88-A5C9-E59D-78AA-8BFB3AE09CE7}"/>
                </a:ext>
              </a:extLst>
            </p:cNvPr>
            <p:cNvGrpSpPr/>
            <p:nvPr/>
          </p:nvGrpSpPr>
          <p:grpSpPr>
            <a:xfrm>
              <a:off x="6095981" y="3026544"/>
              <a:ext cx="5422919" cy="2018510"/>
              <a:chOff x="6095981" y="3026544"/>
              <a:chExt cx="5422919" cy="2018510"/>
            </a:xfrm>
          </p:grpSpPr>
          <p:sp>
            <p:nvSpPr>
              <p:cNvPr descr="c35e9a13-85e7-4e12-bdac-faf36f7e1afd" id="13" name="ComponentBackground2">
                <a:extLst>
                  <a:ext uri="{FF2B5EF4-FFF2-40B4-BE49-F238E27FC236}">
                    <a16:creationId id="{B1209F14-2BEA-C1C4-3B19-C05C7308F3EF}"/>
                  </a:ext>
                </a:extLst>
              </p:cNvPr>
              <p:cNvSpPr>
                <a:spLocks/>
              </p:cNvSpPr>
              <p:nvPr/>
            </p:nvSpPr>
            <p:spPr>
              <a:xfrm flipH="true" flipV="false">
                <a:off x="6397587" y="3026544"/>
                <a:ext cx="5121313" cy="2018510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algn="ctr" blurRad="533400" dir="5400000" dist="508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square">
                <a:noAutofit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</a:p>
            </p:txBody>
          </p:sp>
          <p:sp>
            <p:nvSpPr>
              <p:cNvPr descr="185abd63-b710-4ebd-b1af-9b99bbce4de9" id="14" name="Bullet2">
                <a:extLst>
                  <a:ext uri="{FF2B5EF4-FFF2-40B4-BE49-F238E27FC236}">
                    <a16:creationId id="{EB50884B-EA40-3766-4BBF-987ABB1D1D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701006" y="3095725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混合液洗涤</a:t>
                </a:r>
              </a:p>
            </p:txBody>
          </p:sp>
          <p:sp>
            <p:nvSpPr>
              <p:cNvPr descr="9f453bfb-4c5b-4d8e-954e-98676e3fdfd4" id="15" name="Text2">
                <a:extLst>
                  <a:ext uri="{FF2B5EF4-FFF2-40B4-BE49-F238E27FC236}">
                    <a16:creationId id="{72914A60-F080-77C9-D2EE-0A25622437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701006" y="3647306"/>
                <a:ext cx="4571548" cy="1326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滤饼再用乙醇一乙醚混合液洗涤2次。</a:t>
                </a:r>
              </a:p>
            </p:txBody>
          </p:sp>
          <p:sp>
            <p:nvSpPr>
              <p:cNvPr descr="3a3476ee-08b3-4234-8c4e-c91191787d25" id="12" name="Number2">
                <a:extLst>
                  <a:ext uri="{FF2B5EF4-FFF2-40B4-BE49-F238E27FC236}">
                    <a16:creationId id="{C0EDDD03-58FC-4477-7DB4-1322256932F4}"/>
                  </a:ext>
                </a:extLst>
              </p:cNvPr>
              <p:cNvSpPr/>
              <p:nvPr/>
            </p:nvSpPr>
            <p:spPr>
              <a:xfrm flipH="false" flipV="false">
                <a:off x="6095981" y="3769493"/>
                <a:ext cx="571518" cy="532612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 lnSpcReduction="10000"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b="false" i="false" lang="en-US" sz="1200" u="none">
                    <a:solidFill>
                      <a:srgbClr val="FFFFFF"/>
                    </a:solidFill>
                    <a:latin typeface="Arial"/>
                  </a:rPr>
                  <a:t>2</a:t>
                </a:r>
              </a:p>
            </p:txBody>
          </p:sp>
        </p:grpSp>
        <p:grpSp>
          <p:nvGrpSpPr>
            <p:cNvPr descr="e8349f68-0b88-4e44-90a1-82dc0ec14358" id="36" name="组合 35">
              <a:extLst>
                <a:ext uri="{FF2B5EF4-FFF2-40B4-BE49-F238E27FC236}">
                  <a16:creationId id="{2A3FA680-33A8-8A60-7037-51ECB449F1F1}"/>
                </a:ext>
              </a:extLst>
            </p:cNvPr>
            <p:cNvGrpSpPr/>
            <p:nvPr/>
          </p:nvGrpSpPr>
          <p:grpSpPr>
            <a:xfrm>
              <a:off x="660400" y="4115589"/>
              <a:ext cx="5435580" cy="2018511"/>
              <a:chOff x="660400" y="4115589"/>
              <a:chExt cx="5435580" cy="2018511"/>
            </a:xfrm>
          </p:grpSpPr>
          <p:sp>
            <p:nvSpPr>
              <p:cNvPr descr="9cdf7314-8734-41cb-8936-ea53f75931fa" id="19" name="ComponentBackground3">
                <a:extLst>
                  <a:ext uri="{FF2B5EF4-FFF2-40B4-BE49-F238E27FC236}">
                    <a16:creationId id="{80ABE1E4-0C91-0517-9C85-2DD838120AB8}"/>
                  </a:ext>
                </a:extLst>
              </p:cNvPr>
              <p:cNvSpPr>
                <a:spLocks/>
              </p:cNvSpPr>
              <p:nvPr/>
            </p:nvSpPr>
            <p:spPr>
              <a:xfrm flipH="false" flipV="false">
                <a:off x="660400" y="4115589"/>
                <a:ext cx="5133974" cy="2018511"/>
              </a:xfrm>
              <a:prstGeom prst="rect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  <a:effectLst>
                <a:outerShdw algn="ctr" blurRad="533400" dir="5400000" dist="508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square">
                <a:noAutofit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</a:p>
            </p:txBody>
          </p:sp>
          <p:sp>
            <p:nvSpPr>
              <p:cNvPr descr="0c40eb2d-5f83-479d-97a2-ccd366e9ace2" id="20" name="Bullet3">
                <a:extLst>
                  <a:ext uri="{FF2B5EF4-FFF2-40B4-BE49-F238E27FC236}">
                    <a16:creationId id="{15C696D8-8E5C-CFB9-D100-C4991A39B5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895524" y="4184769"/>
                <a:ext cx="4571548" cy="48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干燥处理</a:t>
                </a:r>
              </a:p>
            </p:txBody>
          </p:sp>
          <p:sp>
            <p:nvSpPr>
              <p:cNvPr descr="47ba6bbd-5a0e-4a92-9172-a87c28359165" id="21" name="Text3">
                <a:extLst>
                  <a:ext uri="{FF2B5EF4-FFF2-40B4-BE49-F238E27FC236}">
                    <a16:creationId id="{15AB6899-69EB-28E6-6923-B751394668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895524" y="4736351"/>
                <a:ext cx="4571548" cy="132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洗涤后抽滤、烘干，得酪蛋白纯品。</a:t>
                </a:r>
              </a:p>
            </p:txBody>
          </p:sp>
          <p:sp>
            <p:nvSpPr>
              <p:cNvPr descr="ac841195-6b69-4850-b9b4-35d797de0859" id="18" name="Number3">
                <a:extLst>
                  <a:ext uri="{FF2B5EF4-FFF2-40B4-BE49-F238E27FC236}">
                    <a16:creationId id="{72EDB5D1-AF04-2A79-5D48-646601D260BA}"/>
                  </a:ext>
                </a:extLst>
              </p:cNvPr>
              <p:cNvSpPr/>
              <p:nvPr/>
            </p:nvSpPr>
            <p:spPr>
              <a:xfrm flipH="false" flipV="false">
                <a:off x="5524462" y="4858538"/>
                <a:ext cx="571518" cy="532612"/>
              </a:xfrm>
              <a:prstGeom prst="lef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 wrap="none">
                <a:normAutofit lnSpcReduction="10000"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b="false" i="false" lang="en-US" sz="1200" u="none">
                    <a:solidFill>
                      <a:srgbClr val="FFFFFF"/>
                    </a:solidFill>
                    <a:latin typeface="Arial"/>
                  </a:rPr>
                  <a:t>3</a:t>
                </a: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0ec7ac6f-9e22-4240-84f9-120794c4d192" id="4" name=""/>
          <p:cNvSpPr>
            <a:spLocks noGrp="1"/>
          </p:cNvSpPr>
          <p:nvPr>
            <p:ph sz="half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FFFFFF"/>
                </a:solidFill>
                <a:ea typeface="微软雅黑"/>
              </a:rPr>
              <a:t>肝素提取实例</a:t>
            </a:r>
          </a:p>
        </p:txBody>
      </p:sp>
      <p:sp>
        <p:nvSpPr>
          <p:cNvPr descr="d932f2a6-1488-47c8-9ea0-c5790b5f2c10" id="5" name=""/>
          <p:cNvSpPr>
            <a:spLocks noGrp="1"/>
          </p:cNvSpPr>
          <p:nvPr>
            <p:ph idx="1" sz="quarter" type="body"/>
          </p:nvPr>
        </p:nvSpPr>
        <p:spPr/>
        <p:txBody>
          <a:bodyPr anchorCtr="false"/>
          <a:lstStyle/>
          <a:p>
            <a:pPr algn="l">
              <a:lnSpc>
                <a:spcPct val="120000"/>
              </a:lnSpc>
              <a:spcBef>
                <a:spcPts val="1000"/>
              </a:spcBef>
              <a:buNone/>
            </a:pPr>
            <a:r>
              <a:rPr b="false" i="false" lang="en-US" sz="1800" u="none">
                <a:solidFill>
                  <a:srgbClr val="FFFFFF"/>
                </a:solidFill>
                <a:ea typeface="微软雅黑"/>
              </a:rPr>
              <a:t>学习有机溶剂沉淀法在肝素提取中的应用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酶解 - 树脂法提取肝素工艺</a:t>
            </a:r>
          </a:p>
        </p:txBody>
      </p:sp>
      <p:grpSp>
        <p:nvGrpSpPr>
          <p:cNvPr descr="b8c0ee2d-66f9-4eca-aa03-f49ed02de167" id="104" name="4bcd8557-b1fe-4cb5-bb50-c7522246ca01.source.8.zh-Hans.pptx">
            <a:extLst>
              <a:ext uri="{FF2B5EF4-FFF2-40B4-BE49-F238E27FC236}">
                <a16:creationId id="{F20B3FBF-F0A1-5CE7-619C-61B9654A5889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grpSp>
          <p:nvGrpSpPr>
            <p:cNvPr descr="1a83950c-801c-4f49-b4cf-048a97cf265b" id="95" name="组合 94">
              <a:extLst>
                <a:ext uri="{FF2B5EF4-FFF2-40B4-BE49-F238E27FC236}">
                  <a16:creationId id="{0609D820-0AF5-676B-22B8-8B3A49182455}"/>
                </a:ext>
              </a:extLst>
            </p:cNvPr>
            <p:cNvGrpSpPr/>
            <p:nvPr/>
          </p:nvGrpSpPr>
          <p:grpSpPr>
            <a:xfrm>
              <a:off x="660400" y="1130300"/>
              <a:ext cx="10858500" cy="5003800"/>
              <a:chOff x="660400" y="1130300"/>
              <a:chExt cx="10858500" cy="5003800"/>
            </a:xfrm>
          </p:grpSpPr>
          <p:sp>
            <p:nvSpPr>
              <p:cNvPr descr="a2b0ffce-956e-4e5e-be5d-ec044aae2f55" id="3" name="Title">
                <a:extLst>
                  <a:ext uri="{FF2B5EF4-FFF2-40B4-BE49-F238E27FC236}">
                    <a16:creationId id="{6F10ECB2-64B1-CD37-AE0F-63B1AB11FB0A}"/>
                  </a:ext>
                </a:extLst>
              </p:cNvPr>
              <p:cNvSpPr/>
              <p:nvPr/>
            </p:nvSpPr>
            <p:spPr>
              <a:xfrm flipH="false" flipV="false">
                <a:off x="4756150" y="2298700"/>
                <a:ext cx="2667000" cy="2667000"/>
              </a:xfrm>
              <a:prstGeom prst="ellipse">
                <a:avLst/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l"/>
                <a:r>
                  <a:rPr b="true" i="false" lang="en-US" sz="2400" u="none">
                    <a:solidFill>
                      <a:srgbClr val="000000"/>
                    </a:solidFill>
                    <a:ea typeface="微软雅黑"/>
                  </a:rPr>
                  <a:t>熟悉提取工艺步骤</a:t>
                </a:r>
              </a:p>
            </p:txBody>
          </p:sp>
          <p:sp>
            <p:nvSpPr>
              <p:cNvPr descr="7d3200de-b31d-4616-a77c-2abea7fae180" id="4" name="椭圆 3">
                <a:extLst>
                  <a:ext uri="{FF2B5EF4-FFF2-40B4-BE49-F238E27FC236}">
                    <a16:creationId id="{E2A6D98F-0C40-AD1E-985E-3771931E2590}"/>
                  </a:ext>
                </a:extLst>
              </p:cNvPr>
              <p:cNvSpPr/>
              <p:nvPr/>
            </p:nvSpPr>
            <p:spPr>
              <a:xfrm flipH="false" flipV="false">
                <a:off x="4442279" y="1984829"/>
                <a:ext cx="3294742" cy="3294742"/>
              </a:xfrm>
              <a:prstGeom prst="ellipse">
                <a:avLst/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ctr"/>
              </a:p>
            </p:txBody>
          </p:sp>
          <p:grpSp>
            <p:nvGrpSpPr>
              <p:cNvPr descr="745426ca-2669-4a5c-9157-e58a15100579" id="5" name="组合 4">
                <a:extLst>
                  <a:ext uri="{FF2B5EF4-FFF2-40B4-BE49-F238E27FC236}">
                    <a16:creationId id="{7430B177-9705-0EB7-7B8E-15B6B09FFF2B}"/>
                  </a:ext>
                </a:extLst>
              </p:cNvPr>
              <p:cNvGrpSpPr/>
              <p:nvPr/>
            </p:nvGrpSpPr>
            <p:grpSpPr>
              <a:xfrm>
                <a:off x="660400" y="1130300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35f5a07c-2811-4d8c-b625-85ed067dcda7" id="48" name="ComponentBackground1">
                  <a:extLst>
                    <a:ext uri="{FF2B5EF4-FFF2-40B4-BE49-F238E27FC236}">
                      <a16:creationId id="{2C597843-0CD7-0E4C-FED8-CF7D8FCF6788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9d6250fc-092e-45cf-be18-2c21e5c187f0" id="49" name="组合 48">
                  <a:extLst>
                    <a:ext uri="{FF2B5EF4-FFF2-40B4-BE49-F238E27FC236}">
                      <a16:creationId id="{7E868BB6-C91E-E11E-191F-E13D266784A5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8e14eedd-4b1e-4e5a-b8e0-85f6c467dffe" id="51" name="Bullet1">
                    <a:extLst>
                      <a:ext uri="{FF2B5EF4-FFF2-40B4-BE49-F238E27FC236}">
                        <a16:creationId id="{D1E7C44B-5FEA-40BE-4FF7-C48E395BA1D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肠黏膜处理</a:t>
                    </a:r>
                  </a:p>
                </p:txBody>
              </p:sp>
              <p:sp>
                <p:nvSpPr>
                  <p:cNvPr descr="b155fff4-8f0f-4786-b722-3aa7e6c02aad" id="52" name="Text1">
                    <a:extLst>
                      <a:ext uri="{FF2B5EF4-FFF2-40B4-BE49-F238E27FC236}">
                        <a16:creationId id="{2A5C006D-0591-9DB2-9286-A9BB019A4A34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对肠黏膜进行保温处理，为后续酶解做准备。</a:t>
                    </a:r>
                  </a:p>
                </p:txBody>
              </p:sp>
            </p:grpSp>
            <p:sp>
              <p:nvSpPr>
                <p:cNvPr descr="bfe4dff9-4900-444e-b646-466db74e4053" id="50" name="Number1">
                  <a:extLst>
                    <a:ext uri="{FF2B5EF4-FFF2-40B4-BE49-F238E27FC236}">
                      <a16:creationId id="{DEB1B595-2C5F-8D20-E92B-6087306C390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1.</a:t>
                  </a:r>
                </a:p>
              </p:txBody>
            </p:sp>
          </p:grpSp>
          <p:grpSp>
            <p:nvGrpSpPr>
              <p:cNvPr descr="44593192-135a-46a0-a6c5-e1e85419c19c" id="53" name="组合 52">
                <a:extLst>
                  <a:ext uri="{FF2B5EF4-FFF2-40B4-BE49-F238E27FC236}">
                    <a16:creationId id="{EC02DAEB-D6D5-1706-18D2-EFE6B191AACE}"/>
                  </a:ext>
                </a:extLst>
              </p:cNvPr>
              <p:cNvGrpSpPr/>
              <p:nvPr/>
            </p:nvGrpSpPr>
            <p:grpSpPr>
              <a:xfrm>
                <a:off x="660400" y="2399336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8428e9e7-17ab-4168-82e5-89afe338afb3" id="54" name="ComponentBackground2">
                  <a:extLst>
                    <a:ext uri="{FF2B5EF4-FFF2-40B4-BE49-F238E27FC236}">
                      <a16:creationId id="{81A6C25C-ABC1-A252-93DB-736C672400D9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fab18270-c7fb-401f-a77d-dec82ca24773" id="55" name="组合 54">
                  <a:extLst>
                    <a:ext uri="{FF2B5EF4-FFF2-40B4-BE49-F238E27FC236}">
                      <a16:creationId id="{EBA4D6E6-A4A8-11A9-80DB-583AEC0C0410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e6098e8c-4cc0-48ca-8411-c324312c6d81" id="57" name="Bullet2">
                    <a:extLst>
                      <a:ext uri="{FF2B5EF4-FFF2-40B4-BE49-F238E27FC236}">
                        <a16:creationId id="{A7492861-3B90-C391-1203-6F9EA2FA1D3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酶解除杂</a:t>
                    </a:r>
                  </a:p>
                </p:txBody>
              </p:sp>
              <p:sp>
                <p:nvSpPr>
                  <p:cNvPr descr="99b777a2-cd1e-455d-8552-2582b0b551a9" id="58" name="Text2">
                    <a:extLst>
                      <a:ext uri="{FF2B5EF4-FFF2-40B4-BE49-F238E27FC236}">
                        <a16:creationId id="{794A1E78-9953-AD04-A737-8E040AD3B181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进行肠黏膜胰酶酶解，并除杂过滤。</a:t>
                    </a:r>
                  </a:p>
                </p:txBody>
              </p:sp>
            </p:grpSp>
            <p:sp>
              <p:nvSpPr>
                <p:cNvPr descr="f1d465de-b874-4614-9cc7-41110028936b" id="56" name="Number2">
                  <a:extLst>
                    <a:ext uri="{FF2B5EF4-FFF2-40B4-BE49-F238E27FC236}">
                      <a16:creationId id="{93E736A2-5E4F-8486-79CC-0AF4A9BCD6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2.</a:t>
                  </a:r>
                </a:p>
              </p:txBody>
            </p:sp>
          </p:grpSp>
          <p:grpSp>
            <p:nvGrpSpPr>
              <p:cNvPr descr="5721249f-72dd-4e44-8534-f96d7b59b2fb" id="59" name="组合 58">
                <a:extLst>
                  <a:ext uri="{FF2B5EF4-FFF2-40B4-BE49-F238E27FC236}">
                    <a16:creationId id="{0BB55217-0BD2-1A5E-9AF5-0B264BFD3452}"/>
                  </a:ext>
                </a:extLst>
              </p:cNvPr>
              <p:cNvGrpSpPr/>
              <p:nvPr/>
            </p:nvGrpSpPr>
            <p:grpSpPr>
              <a:xfrm>
                <a:off x="660400" y="3668372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73a488ca-e32a-48b8-a441-acfd97f2df0a" id="60" name="ComponentBackground3">
                  <a:extLst>
                    <a:ext uri="{FF2B5EF4-FFF2-40B4-BE49-F238E27FC236}">
                      <a16:creationId id="{618E765E-0F84-C0E1-5B5C-AC2BF333D60A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c043cf04-42f1-4cbc-b65b-f86717911769" id="61" name="组合 60">
                  <a:extLst>
                    <a:ext uri="{FF2B5EF4-FFF2-40B4-BE49-F238E27FC236}">
                      <a16:creationId id="{DD9E5C97-91F5-48E6-8CC9-236737C906A6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4b5461d0-d849-4d46-a8c9-8cc33206534d" id="63" name="Bullet3">
                    <a:extLst>
                      <a:ext uri="{FF2B5EF4-FFF2-40B4-BE49-F238E27FC236}">
                        <a16:creationId id="{1C6CA0BA-A01C-DBAC-59C4-DC43754BFE8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树脂吸附洗脱</a:t>
                    </a:r>
                  </a:p>
                </p:txBody>
              </p:sp>
              <p:sp>
                <p:nvSpPr>
                  <p:cNvPr descr="4084fa0c-959e-4084-ad95-66335800cd62" id="64" name="Text3">
                    <a:extLst>
                      <a:ext uri="{FF2B5EF4-FFF2-40B4-BE49-F238E27FC236}">
                        <a16:creationId id="{7D5960C9-F212-2703-6FE0-B1B3CDB50546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滤液进行树脂静态吸附和静态洗脱，合并洗脱液。</a:t>
                    </a:r>
                  </a:p>
                </p:txBody>
              </p:sp>
            </p:grpSp>
            <p:sp>
              <p:nvSpPr>
                <p:cNvPr descr="4900fa94-2656-4a62-bc78-77c7e1c8c382" id="62" name="Number3">
                  <a:extLst>
                    <a:ext uri="{FF2B5EF4-FFF2-40B4-BE49-F238E27FC236}">
                      <a16:creationId id="{FCE60E21-F1BE-9B5F-FF3B-C84E4B64DDA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3.</a:t>
                  </a:r>
                </a:p>
              </p:txBody>
            </p:sp>
          </p:grpSp>
          <p:grpSp>
            <p:nvGrpSpPr>
              <p:cNvPr descr="68954b98-2ede-4b9f-8f5a-4f61bd862885" id="65" name="组合 64">
                <a:extLst>
                  <a:ext uri="{FF2B5EF4-FFF2-40B4-BE49-F238E27FC236}">
                    <a16:creationId id="{22E740E5-467E-36C1-DEDB-4F671A75C62D}"/>
                  </a:ext>
                </a:extLst>
              </p:cNvPr>
              <p:cNvGrpSpPr/>
              <p:nvPr/>
            </p:nvGrpSpPr>
            <p:grpSpPr>
              <a:xfrm>
                <a:off x="660400" y="4937407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a632a899-1112-48c0-b4a5-7b88b34d27b0" id="66" name="ComponentBackground4">
                  <a:extLst>
                    <a:ext uri="{FF2B5EF4-FFF2-40B4-BE49-F238E27FC236}">
                      <a16:creationId id="{511DB3B8-434F-36A3-75BD-316FC309EE6E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851b2dbb-40b6-469d-aacd-88f0516f9b57" id="67" name="组合 66">
                  <a:extLst>
                    <a:ext uri="{FF2B5EF4-FFF2-40B4-BE49-F238E27FC236}">
                      <a16:creationId id="{658F92D7-CA8F-BE14-DCF8-5ED5D5E2B633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6b67c4a6-343c-45a2-9f8d-01998026fb6b" id="69" name="Bullet4">
                    <a:extLst>
                      <a:ext uri="{FF2B5EF4-FFF2-40B4-BE49-F238E27FC236}">
                        <a16:creationId id="{78E92FD7-A28A-E510-A0A4-D5497784EC4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乙醇沉淀</a:t>
                    </a:r>
                  </a:p>
                </p:txBody>
              </p:sp>
              <p:sp>
                <p:nvSpPr>
                  <p:cNvPr descr="3adc801c-04ee-4ff2-be71-786ca4a77c7c" id="70" name="Text4">
                    <a:extLst>
                      <a:ext uri="{FF2B5EF4-FFF2-40B4-BE49-F238E27FC236}">
                        <a16:creationId id="{E7EE1F62-EEB2-4543-FD08-9ECA9C4E75F1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合并洗脱液用95%乙醇在4℃沉淀8 - 12h，离心。</a:t>
                    </a:r>
                  </a:p>
                </p:txBody>
              </p:sp>
            </p:grpSp>
            <p:sp>
              <p:nvSpPr>
                <p:cNvPr descr="682ce6e6-f62f-495a-9b95-376547ac5682" id="68" name="Number4">
                  <a:extLst>
                    <a:ext uri="{FF2B5EF4-FFF2-40B4-BE49-F238E27FC236}">
                      <a16:creationId id="{26C59B1A-CA6B-5E8C-A341-6A44ED812C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4.</a:t>
                  </a:r>
                </a:p>
              </p:txBody>
            </p:sp>
          </p:grpSp>
          <p:grpSp>
            <p:nvGrpSpPr>
              <p:cNvPr descr="fc573230-ed3d-454e-bdd8-2ca54e9e3353" id="71" name="组合 70">
                <a:extLst>
                  <a:ext uri="{FF2B5EF4-FFF2-40B4-BE49-F238E27FC236}">
                    <a16:creationId id="{384B0C92-3780-3F4F-0A10-871135622A3E}"/>
                  </a:ext>
                </a:extLst>
              </p:cNvPr>
              <p:cNvGrpSpPr/>
              <p:nvPr/>
            </p:nvGrpSpPr>
            <p:grpSpPr>
              <a:xfrm>
                <a:off x="8018780" y="1130300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8afbfb13-48c5-442f-ae1b-f6e464424592" id="72" name="ComponentBackground5">
                  <a:extLst>
                    <a:ext uri="{FF2B5EF4-FFF2-40B4-BE49-F238E27FC236}">
                      <a16:creationId id="{51AAEBA6-EC81-8815-99DA-D3B6B0DE4B09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e427d597-6cba-4e07-b70b-c86cdc0b400d" id="73" name="组合 72">
                  <a:extLst>
                    <a:ext uri="{FF2B5EF4-FFF2-40B4-BE49-F238E27FC236}">
                      <a16:creationId id="{6B77E982-70B5-A65E-709D-0DB96C829D08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988f4305-31b0-4262-b7d6-b20ba77e9d1e" id="75" name="Bullet5">
                    <a:extLst>
                      <a:ext uri="{FF2B5EF4-FFF2-40B4-BE49-F238E27FC236}">
                        <a16:creationId id="{D7B67706-1B4F-DD12-8BD2-1445527D48A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脱水干燥</a:t>
                    </a:r>
                  </a:p>
                </p:txBody>
              </p:sp>
              <p:sp>
                <p:nvSpPr>
                  <p:cNvPr descr="a45343a8-d928-4449-a3d8-5b88922d4ca9" id="76" name="Text5">
                    <a:extLst>
                      <a:ext uri="{FF2B5EF4-FFF2-40B4-BE49-F238E27FC236}">
                        <a16:creationId id="{70636A62-2F33-17D5-17B0-F9D591DF3082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沉淀物进行脱水、干燥得肝素钠粗品。</a:t>
                    </a:r>
                  </a:p>
                </p:txBody>
              </p:sp>
            </p:grpSp>
            <p:sp>
              <p:nvSpPr>
                <p:cNvPr descr="34664292-77e8-4be7-9ff5-8351cfe3645b" id="74" name="Number5">
                  <a:extLst>
                    <a:ext uri="{FF2B5EF4-FFF2-40B4-BE49-F238E27FC236}">
                      <a16:creationId id="{13112A3E-2236-6419-FDFD-006F8714CF2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5.</a:t>
                  </a:r>
                </a:p>
              </p:txBody>
            </p:sp>
          </p:grpSp>
          <p:grpSp>
            <p:nvGrpSpPr>
              <p:cNvPr descr="849dbc2d-6ce1-4ed2-aa3d-bb174856876d" id="77" name="组合 76">
                <a:extLst>
                  <a:ext uri="{FF2B5EF4-FFF2-40B4-BE49-F238E27FC236}">
                    <a16:creationId id="{3A81B6E2-0FC3-6AD9-337F-23DB71AF98AE}"/>
                  </a:ext>
                </a:extLst>
              </p:cNvPr>
              <p:cNvGrpSpPr/>
              <p:nvPr/>
            </p:nvGrpSpPr>
            <p:grpSpPr>
              <a:xfrm>
                <a:off x="8018780" y="2399336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fca4b880-972d-44d8-99cf-40f46e4aba11" id="78" name="ComponentBackground6">
                  <a:extLst>
                    <a:ext uri="{FF2B5EF4-FFF2-40B4-BE49-F238E27FC236}">
                      <a16:creationId id="{1255A6E8-8B24-71CE-3994-8BD165033E3E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465c4fe3-9d3d-437e-a7b8-37d681d0acd0" id="79" name="组合 78">
                  <a:extLst>
                    <a:ext uri="{FF2B5EF4-FFF2-40B4-BE49-F238E27FC236}">
                      <a16:creationId id="{CDCA771E-999C-4BC7-F9AE-31F017F2E826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5f69a670-7dba-4de1-9dca-9fc39c37f3c3" id="81" name="Bullet6">
                    <a:extLst>
                      <a:ext uri="{FF2B5EF4-FFF2-40B4-BE49-F238E27FC236}">
                        <a16:creationId id="{CEBB3860-A678-33A3-C3A9-B61265137E0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高锰酸钾脱色</a:t>
                    </a:r>
                  </a:p>
                </p:txBody>
              </p:sp>
              <p:sp>
                <p:nvSpPr>
                  <p:cNvPr descr="b832ef8c-04a4-4680-a781-e6b4268cec33" id="82" name="Text6">
                    <a:extLst>
                      <a:ext uri="{FF2B5EF4-FFF2-40B4-BE49-F238E27FC236}">
                        <a16:creationId id="{C2342707-7843-165D-6393-86CC96808198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粗品用高锰酸钾氧化脱色。</a:t>
                    </a:r>
                  </a:p>
                </p:txBody>
              </p:sp>
            </p:grpSp>
            <p:sp>
              <p:nvSpPr>
                <p:cNvPr descr="6a1c4af3-199a-4143-a50d-e6931a551a16" id="80" name="Number6">
                  <a:extLst>
                    <a:ext uri="{FF2B5EF4-FFF2-40B4-BE49-F238E27FC236}">
                      <a16:creationId id="{76069905-CDF4-71D6-330B-6F929C05CF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6.</a:t>
                  </a:r>
                </a:p>
              </p:txBody>
            </p:sp>
          </p:grpSp>
          <p:grpSp>
            <p:nvGrpSpPr>
              <p:cNvPr descr="47d08b7f-bcd3-47de-8840-73d977129e85" id="83" name="组合 82">
                <a:extLst>
                  <a:ext uri="{FF2B5EF4-FFF2-40B4-BE49-F238E27FC236}">
                    <a16:creationId id="{94E0A454-0E9B-32E4-8562-527FE33AD38A}"/>
                  </a:ext>
                </a:extLst>
              </p:cNvPr>
              <p:cNvGrpSpPr/>
              <p:nvPr/>
            </p:nvGrpSpPr>
            <p:grpSpPr>
              <a:xfrm>
                <a:off x="8018780" y="3668372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c8e39a7e-ea4f-4572-879c-80133a14f1da" id="84" name="ComponentBackground7">
                  <a:extLst>
                    <a:ext uri="{FF2B5EF4-FFF2-40B4-BE49-F238E27FC236}">
                      <a16:creationId id="{3F5BB995-DEE7-A6B6-DB8B-C8265EFA538A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c161c38a-3ce2-421e-a31d-88d38b8606aa" id="85" name="组合 84">
                  <a:extLst>
                    <a:ext uri="{FF2B5EF4-FFF2-40B4-BE49-F238E27FC236}">
                      <a16:creationId id="{9B4F4546-38ED-2C3A-4805-A3EAEFF921A7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75228e05-9d3d-4312-89fe-c9c973c25e5c" id="87" name="Bullet7">
                    <a:extLst>
                      <a:ext uri="{FF2B5EF4-FFF2-40B4-BE49-F238E27FC236}">
                        <a16:creationId id="{9DDCA8BF-EB5E-1427-8F06-094FB838122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乙醇二次沉淀</a:t>
                    </a:r>
                  </a:p>
                </p:txBody>
              </p:sp>
              <p:sp>
                <p:nvSpPr>
                  <p:cNvPr descr="55848523-8111-4830-a0d0-965eaf660369" id="88" name="Text7">
                    <a:extLst>
                      <a:ext uri="{FF2B5EF4-FFF2-40B4-BE49-F238E27FC236}">
                        <a16:creationId id="{5178B1D0-5025-7790-2787-4624B4113FE0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脱色后滤液用无水乙醇二次沉淀。</a:t>
                    </a:r>
                  </a:p>
                </p:txBody>
              </p:sp>
            </p:grpSp>
            <p:sp>
              <p:nvSpPr>
                <p:cNvPr descr="9360e16f-09e1-47b4-ad1a-ab9913725862" id="86" name="Number7">
                  <a:extLst>
                    <a:ext uri="{FF2B5EF4-FFF2-40B4-BE49-F238E27FC236}">
                      <a16:creationId id="{E8FB776B-6AE5-D979-9AE2-36E64232308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7.</a:t>
                  </a:r>
                </a:p>
              </p:txBody>
            </p:sp>
          </p:grpSp>
          <p:grpSp>
            <p:nvGrpSpPr>
              <p:cNvPr descr="8e1a13e6-7edf-4be6-8382-a3d25d48fd14" id="89" name="组合 88">
                <a:extLst>
                  <a:ext uri="{FF2B5EF4-FFF2-40B4-BE49-F238E27FC236}">
                    <a16:creationId id="{33B0033A-658B-DE4D-6F88-8BD1C429545B}"/>
                  </a:ext>
                </a:extLst>
              </p:cNvPr>
              <p:cNvGrpSpPr/>
              <p:nvPr/>
            </p:nvGrpSpPr>
            <p:grpSpPr>
              <a:xfrm>
                <a:off x="8018780" y="4937407"/>
                <a:ext cx="3500120" cy="1196693"/>
                <a:chOff x="1320157" y="1130300"/>
                <a:chExt cx="3219450" cy="1196693"/>
              </a:xfrm>
            </p:grpSpPr>
            <p:sp>
              <p:nvSpPr>
                <p:cNvPr descr="661b730d-2704-49e5-810c-4122e7fa6c9f" id="90" name="ComponentBackground8">
                  <a:extLst>
                    <a:ext uri="{FF2B5EF4-FFF2-40B4-BE49-F238E27FC236}">
                      <a16:creationId id="{ECAA83A2-D2A9-B66A-9322-FC891494F4E2}"/>
                    </a:ext>
                  </a:extLst>
                </p:cNvPr>
                <p:cNvSpPr/>
                <p:nvPr/>
              </p:nvSpPr>
              <p:spPr>
                <a:xfrm flipH="false" flipV="false">
                  <a:off x="1320157" y="1130300"/>
                  <a:ext cx="3219450" cy="1196693"/>
                </a:xfrm>
                <a:prstGeom prst="roundRect">
                  <a:avLst>
                    <a:gd fmla="val 8000" name="adj"/>
                  </a:avLst>
                </a:prstGeom>
                <a:noFill/>
                <a:ln w="6350">
                  <a:solidFill>
                    <a:schemeClr val="tx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false" rtlCol="0"/>
                <a:lstStyle/>
                <a:p>
                  <a:pPr algn="ctr"/>
                </a:p>
              </p:txBody>
            </p:sp>
            <p:grpSp>
              <p:nvGrpSpPr>
                <p:cNvPr descr="39a968ce-4a2e-4696-87ab-6ad1d56b4def" id="91" name="组合 90">
                  <a:extLst>
                    <a:ext uri="{FF2B5EF4-FFF2-40B4-BE49-F238E27FC236}">
                      <a16:creationId id="{F1F8EBB6-476B-191D-BF68-DDB8CC6E59CF}"/>
                    </a:ext>
                  </a:extLst>
                </p:cNvPr>
                <p:cNvGrpSpPr/>
                <p:nvPr/>
              </p:nvGrpSpPr>
              <p:grpSpPr>
                <a:xfrm>
                  <a:off x="1724310" y="1162050"/>
                  <a:ext cx="2738198" cy="1133475"/>
                  <a:chOff x="1299959" y="3087676"/>
                  <a:chExt cx="2266281" cy="1133475"/>
                </a:xfrm>
              </p:grpSpPr>
              <p:sp>
                <p:nvSpPr>
                  <p:cNvPr descr="f8ccdbfc-f51b-4152-b22c-b7f11f37ecad" id="93" name="Bullet8">
                    <a:extLst>
                      <a:ext uri="{FF2B5EF4-FFF2-40B4-BE49-F238E27FC236}">
                        <a16:creationId id="{4876CF86-F5B0-427E-6FD6-9AAE0B3792B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flipH="false" flipV="false">
                    <a:off x="1299959" y="3087676"/>
                    <a:ext cx="2266281" cy="4093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true" i="false" lang="en-US" sz="1800" u="none">
                        <a:solidFill>
                          <a:srgbClr val="000000"/>
                        </a:solidFill>
                        <a:ea typeface="微软雅黑"/>
                      </a:rPr>
                      <a:t>干燥成粉</a:t>
                    </a:r>
                  </a:p>
                </p:txBody>
              </p:sp>
              <p:sp>
                <p:nvSpPr>
                  <p:cNvPr descr="e649d320-2784-45fa-a0cc-6275111d107b" id="94" name="Text8">
                    <a:extLst>
                      <a:ext uri="{FF2B5EF4-FFF2-40B4-BE49-F238E27FC236}">
                        <a16:creationId id="{A3BF0B42-013A-A269-1CA4-95F2EB0FAB2D}"/>
                      </a:ext>
                    </a:extLst>
                  </p:cNvPr>
                  <p:cNvSpPr/>
                  <p:nvPr/>
                </p:nvSpPr>
                <p:spPr>
                  <a:xfrm flipH="false" flipV="false">
                    <a:off x="1299959" y="3497041"/>
                    <a:ext cx="2266280" cy="724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t" anchorCtr="false" bIns="45720" lIns="91440" rIns="91440" rtlCol="0" tIns="45720" wrap="square">
                    <a:norm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kern="1200" sz="18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>
                      <a:lnSpc>
                        <a:spcPct val="120000"/>
                      </a:lnSpc>
                    </a:pPr>
                    <a:r>
                      <a:rPr b="false" i="false" lang="en-US" sz="1200" u="none">
                        <a:solidFill>
                          <a:srgbClr val="000000"/>
                        </a:solidFill>
                        <a:ea typeface="微软雅黑"/>
                      </a:rPr>
                      <a:t>二次沉淀后干燥成肝素钠精品。</a:t>
                    </a:r>
                  </a:p>
                </p:txBody>
              </p:sp>
            </p:grpSp>
            <p:sp>
              <p:nvSpPr>
                <p:cNvPr descr="ebb88344-f6f1-4718-aebe-e438bcf5384e" id="92" name="Number8">
                  <a:extLst>
                    <a:ext uri="{FF2B5EF4-FFF2-40B4-BE49-F238E27FC236}">
                      <a16:creationId id="{9B853E99-CCF4-F00E-D029-A2FB2A373C6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H="false" flipV="false">
                  <a:off x="1365494" y="1162050"/>
                  <a:ext cx="358816" cy="409365"/>
                </a:xfrm>
                <a:prstGeom prst="rect">
                  <a:avLst/>
                </a:prstGeom>
                <a:noFill/>
              </p:spPr>
              <p:txBody>
                <a:bodyPr anchor="ctr" anchorCtr="false" rtlCol="0" wrap="none">
                  <a:norm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b="false" i="false" lang="en-US" sz="2000" u="none">
                      <a:solidFill>
                        <a:srgbClr val="519CD9"/>
                      </a:solidFill>
                      <a:latin typeface="Arial"/>
                    </a:rPr>
                    <a:t>8.</a:t>
                  </a:r>
                </a:p>
              </p:txBody>
            </p:sp>
          </p:grpSp>
        </p:grpSp>
        <p:sp>
          <p:nvSpPr>
            <p:cNvPr descr="c926f2b2-d8b9-48e8-8a2e-93675ada138f" id="96" name="IconBackground1">
              <a:extLst>
                <a:ext uri="{FF2B5EF4-FFF2-40B4-BE49-F238E27FC236}">
                  <a16:creationId id="{9FBC78A1-7051-BA76-10C9-26219111E2CC}"/>
                </a:ext>
              </a:extLst>
            </p:cNvPr>
            <p:cNvSpPr/>
            <p:nvPr/>
          </p:nvSpPr>
          <p:spPr>
            <a:xfrm flipH="false" flipV="false">
              <a:off x="4638442" y="2015123"/>
              <a:ext cx="609707" cy="609704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 cap="rnd" w="12700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compatLnSpc="1" forceAA="0" fromWordArt="0" lIns="91440" numCol="1" rIns="91440" rot="0" rtlCol="0" spcCol="0" spcFirstLastPara="0" tIns="45720" vert="horz" wrap="square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descr="378cabec-c14c-4638-b205-588b1876d30a" id="97" name="IconMisc1">
              <a:extLst>
                <a:ext uri="{FF2B5EF4-FFF2-40B4-BE49-F238E27FC236}">
                  <a16:creationId id="{9E7F5637-2B22-D3F2-F8B3-ABFA140D4043}"/>
                </a:ext>
              </a:extLst>
            </p:cNvPr>
            <p:cNvSpPr/>
            <p:nvPr/>
          </p:nvSpPr>
          <p:spPr bwMode="auto">
            <a:xfrm flipH="false" flipV="false">
              <a:off x="4816188" y="2178905"/>
              <a:ext cx="254222" cy="282138"/>
            </a:xfrm>
            <a:custGeom>
              <a:avLst/>
              <a:gdLst>
                <a:gd fmla="*/ 10558 w 11535" name="T0"/>
                <a:gd fmla="*/ 0 h 12800" name="T1"/>
                <a:gd fmla="*/ 977 w 11535" name="T2"/>
                <a:gd fmla="*/ 0 h 12800" name="T3"/>
                <a:gd fmla="*/ 0 w 11535" name="T4"/>
                <a:gd fmla="*/ 977 h 12800" name="T5"/>
                <a:gd fmla="*/ 0 w 11535" name="T6"/>
                <a:gd fmla="*/ 11823 h 12800" name="T7"/>
                <a:gd fmla="*/ 977 w 11535" name="T8"/>
                <a:gd fmla="*/ 12800 h 12800" name="T9"/>
                <a:gd fmla="*/ 10558 w 11535" name="T10"/>
                <a:gd fmla="*/ 12800 h 12800" name="T11"/>
                <a:gd fmla="*/ 11535 w 11535" name="T12"/>
                <a:gd fmla="*/ 11823 h 12800" name="T13"/>
                <a:gd fmla="*/ 11535 w 11535" name="T14"/>
                <a:gd fmla="*/ 977 h 12800" name="T15"/>
                <a:gd fmla="*/ 10558 w 11535" name="T16"/>
                <a:gd fmla="*/ 0 h 12800" name="T17"/>
                <a:gd fmla="*/ 6591 w 11535" name="T18"/>
                <a:gd fmla="*/ 10544 h 12800" name="T19"/>
                <a:gd fmla="*/ 1463 w 11535" name="T20"/>
                <a:gd fmla="*/ 10544 h 12800" name="T21"/>
                <a:gd fmla="*/ 1197 w 11535" name="T22"/>
                <a:gd fmla="*/ 10278 h 12800" name="T23"/>
                <a:gd fmla="*/ 1463 w 11535" name="T24"/>
                <a:gd fmla="*/ 10012 h 12800" name="T25"/>
                <a:gd fmla="*/ 6591 w 11535" name="T26"/>
                <a:gd fmla="*/ 10012 h 12800" name="T27"/>
                <a:gd fmla="*/ 6857 w 11535" name="T28"/>
                <a:gd fmla="*/ 10278 h 12800" name="T29"/>
                <a:gd fmla="*/ 6591 w 11535" name="T30"/>
                <a:gd fmla="*/ 10544 h 12800" name="T31"/>
                <a:gd fmla="*/ 6591 w 11535" name="T32"/>
                <a:gd fmla="*/ 7859 h 12800" name="T33"/>
                <a:gd fmla="*/ 1463 w 11535" name="T34"/>
                <a:gd fmla="*/ 7859 h 12800" name="T35"/>
                <a:gd fmla="*/ 1197 w 11535" name="T36"/>
                <a:gd fmla="*/ 7593 h 12800" name="T37"/>
                <a:gd fmla="*/ 1463 w 11535" name="T38"/>
                <a:gd fmla="*/ 7327 h 12800" name="T39"/>
                <a:gd fmla="*/ 6591 w 11535" name="T40"/>
                <a:gd fmla="*/ 7327 h 12800" name="T41"/>
                <a:gd fmla="*/ 6857 w 11535" name="T42"/>
                <a:gd fmla="*/ 7593 h 12800" name="T43"/>
                <a:gd fmla="*/ 6591 w 11535" name="T44"/>
                <a:gd fmla="*/ 7859 h 12800" name="T45"/>
                <a:gd fmla="*/ 6591 w 11535" name="T46"/>
                <a:gd fmla="*/ 5175 h 12800" name="T47"/>
                <a:gd fmla="*/ 1463 w 11535" name="T48"/>
                <a:gd fmla="*/ 5175 h 12800" name="T49"/>
                <a:gd fmla="*/ 1197 w 11535" name="T50"/>
                <a:gd fmla="*/ 4909 h 12800" name="T51"/>
                <a:gd fmla="*/ 1463 w 11535" name="T52"/>
                <a:gd fmla="*/ 4642 h 12800" name="T53"/>
                <a:gd fmla="*/ 6591 w 11535" name="T54"/>
                <a:gd fmla="*/ 4642 h 12800" name="T55"/>
                <a:gd fmla="*/ 6857 w 11535" name="T56"/>
                <a:gd fmla="*/ 4909 h 12800" name="T57"/>
                <a:gd fmla="*/ 6591 w 11535" name="T58"/>
                <a:gd fmla="*/ 5175 h 12800" name="T59"/>
                <a:gd fmla="*/ 6591 w 11535" name="T60"/>
                <a:gd fmla="*/ 2490 h 12800" name="T61"/>
                <a:gd fmla="*/ 1463 w 11535" name="T62"/>
                <a:gd fmla="*/ 2490 h 12800" name="T63"/>
                <a:gd fmla="*/ 1197 w 11535" name="T64"/>
                <a:gd fmla="*/ 2222 h 12800" name="T65"/>
                <a:gd fmla="*/ 1463 w 11535" name="T66"/>
                <a:gd fmla="*/ 1956 h 12800" name="T67"/>
                <a:gd fmla="*/ 6591 w 11535" name="T68"/>
                <a:gd fmla="*/ 1956 h 12800" name="T69"/>
                <a:gd fmla="*/ 6857 w 11535" name="T70"/>
                <a:gd fmla="*/ 2222 h 12800" name="T71"/>
                <a:gd fmla="*/ 6591 w 11535" name="T72"/>
                <a:gd fmla="*/ 2490 h 12800" name="T73"/>
                <a:gd fmla="*/ 9620 w 11535" name="T74"/>
                <a:gd fmla="*/ 8931 h 12800" name="T75"/>
                <a:gd fmla="*/ 9611 w 11535" name="T76"/>
                <a:gd fmla="*/ 8978 h 12800" name="T77"/>
                <a:gd fmla="*/ 8945 w 11535" name="T78"/>
                <a:gd fmla="*/ 10435 h 12800" name="T79"/>
                <a:gd fmla="*/ 8865 w 11535" name="T80"/>
                <a:gd fmla="*/ 10528 h 12800" name="T81"/>
                <a:gd fmla="*/ 8742 w 11535" name="T82"/>
                <a:gd fmla="*/ 10562 h 12800" name="T83"/>
                <a:gd fmla="*/ 8543 w 11535" name="T84"/>
                <a:gd fmla="*/ 10424 h 12800" name="T85"/>
                <a:gd fmla="*/ 7959 w 11535" name="T86"/>
                <a:gd fmla="*/ 8967 h 12800" name="T87"/>
                <a:gd fmla="*/ 9620 w 11535" name="T88"/>
                <a:gd fmla="*/ 8931 h 12800" name="T89"/>
                <a:gd fmla="*/ 9620 w 11535" name="T90"/>
                <a:gd fmla="*/ 8931 h 12800" name="T91"/>
                <a:gd fmla="*/ 9638 w 11535" name="T92"/>
                <a:gd fmla="*/ 8492 h 12800" name="T93"/>
                <a:gd fmla="*/ 7924 w 11535" name="T94"/>
                <a:gd fmla="*/ 8529 h 12800" name="T95"/>
                <a:gd fmla="*/ 7895 w 11535" name="T96"/>
                <a:gd fmla="*/ 4044 h 12800" name="T97"/>
                <a:gd fmla="*/ 9712 w 11535" name="T98"/>
                <a:gd fmla="*/ 4003 h 12800" name="T99"/>
                <a:gd fmla="*/ 9638 w 11535" name="T100"/>
                <a:gd fmla="*/ 8492 h 12800" name="T101"/>
                <a:gd fmla="*/ 9722 w 11535" name="T102"/>
                <a:gd fmla="*/ 3567 h 12800" name="T103"/>
                <a:gd fmla="*/ 7902 w 11535" name="T104"/>
                <a:gd fmla="*/ 3608 h 12800" name="T105"/>
                <a:gd fmla="*/ 7918 w 11535" name="T106"/>
                <a:gd fmla="*/ 3162 h 12800" name="T107"/>
                <a:gd fmla="*/ 8188 w 11535" name="T108"/>
                <a:gd fmla="*/ 2710 h 12800" name="T109"/>
                <a:gd fmla="*/ 8479 w 11535" name="T110"/>
                <a:gd fmla="*/ 2610 h 12800" name="T111"/>
                <a:gd fmla="*/ 9242 w 11535" name="T112"/>
                <a:gd fmla="*/ 2601 h 12800" name="T113"/>
                <a:gd fmla="*/ 9306 w 11535" name="T114"/>
                <a:gd fmla="*/ 2617 h 12800" name="T115"/>
                <a:gd fmla="*/ 9726 w 11535" name="T116"/>
                <a:gd fmla="*/ 3121 h 12800" name="T117"/>
                <a:gd fmla="*/ 9722 w 11535" name="T118"/>
                <a:gd fmla="*/ 3567 h 12800" name="T119"/>
                <a:gd fmla="*/ 9722 w 11535" name="T120"/>
                <a:gd fmla="*/ 3567 h 12800" name="T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b="b" l="0" r="r" t="0"/>
              <a:pathLst>
                <a:path h="12800" w="11535">
                  <a:moveTo>
                    <a:pt x="10558" y="0"/>
                  </a:moveTo>
                  <a:lnTo>
                    <a:pt x="977" y="0"/>
                  </a:lnTo>
                  <a:cubicBezTo>
                    <a:pt x="439" y="0"/>
                    <a:pt x="0" y="438"/>
                    <a:pt x="0" y="977"/>
                  </a:cubicBezTo>
                  <a:lnTo>
                    <a:pt x="0" y="11823"/>
                  </a:lnTo>
                  <a:cubicBezTo>
                    <a:pt x="0" y="12362"/>
                    <a:pt x="439" y="12800"/>
                    <a:pt x="977" y="12800"/>
                  </a:cubicBezTo>
                  <a:lnTo>
                    <a:pt x="10558" y="12800"/>
                  </a:lnTo>
                  <a:cubicBezTo>
                    <a:pt x="11098" y="12800"/>
                    <a:pt x="11535" y="12362"/>
                    <a:pt x="11535" y="11823"/>
                  </a:cubicBezTo>
                  <a:lnTo>
                    <a:pt x="11535" y="977"/>
                  </a:lnTo>
                  <a:cubicBezTo>
                    <a:pt x="11535" y="438"/>
                    <a:pt x="11096" y="0"/>
                    <a:pt x="10558" y="0"/>
                  </a:cubicBezTo>
                  <a:close/>
                  <a:moveTo>
                    <a:pt x="6591" y="10544"/>
                  </a:moveTo>
                  <a:lnTo>
                    <a:pt x="1463" y="10544"/>
                  </a:lnTo>
                  <a:cubicBezTo>
                    <a:pt x="1316" y="10544"/>
                    <a:pt x="1197" y="10424"/>
                    <a:pt x="1197" y="10278"/>
                  </a:cubicBezTo>
                  <a:cubicBezTo>
                    <a:pt x="1197" y="10131"/>
                    <a:pt x="1316" y="10012"/>
                    <a:pt x="1463" y="10012"/>
                  </a:cubicBezTo>
                  <a:lnTo>
                    <a:pt x="6591" y="10012"/>
                  </a:lnTo>
                  <a:cubicBezTo>
                    <a:pt x="6737" y="10012"/>
                    <a:pt x="6857" y="10131"/>
                    <a:pt x="6857" y="10278"/>
                  </a:cubicBezTo>
                  <a:cubicBezTo>
                    <a:pt x="6859" y="10424"/>
                    <a:pt x="6739" y="10544"/>
                    <a:pt x="6591" y="10544"/>
                  </a:cubicBezTo>
                  <a:close/>
                  <a:moveTo>
                    <a:pt x="6591" y="7859"/>
                  </a:moveTo>
                  <a:lnTo>
                    <a:pt x="1463" y="7859"/>
                  </a:lnTo>
                  <a:cubicBezTo>
                    <a:pt x="1316" y="7859"/>
                    <a:pt x="1197" y="7740"/>
                    <a:pt x="1197" y="7593"/>
                  </a:cubicBezTo>
                  <a:cubicBezTo>
                    <a:pt x="1197" y="7447"/>
                    <a:pt x="1316" y="7327"/>
                    <a:pt x="1463" y="7327"/>
                  </a:cubicBezTo>
                  <a:lnTo>
                    <a:pt x="6591" y="7327"/>
                  </a:lnTo>
                  <a:cubicBezTo>
                    <a:pt x="6737" y="7327"/>
                    <a:pt x="6857" y="7447"/>
                    <a:pt x="6857" y="7593"/>
                  </a:cubicBezTo>
                  <a:cubicBezTo>
                    <a:pt x="6859" y="7740"/>
                    <a:pt x="6739" y="7859"/>
                    <a:pt x="6591" y="7859"/>
                  </a:cubicBezTo>
                  <a:close/>
                  <a:moveTo>
                    <a:pt x="6591" y="5175"/>
                  </a:moveTo>
                  <a:lnTo>
                    <a:pt x="1463" y="5175"/>
                  </a:lnTo>
                  <a:cubicBezTo>
                    <a:pt x="1316" y="5175"/>
                    <a:pt x="1197" y="5055"/>
                    <a:pt x="1197" y="4909"/>
                  </a:cubicBezTo>
                  <a:cubicBezTo>
                    <a:pt x="1197" y="4762"/>
                    <a:pt x="1316" y="4642"/>
                    <a:pt x="1463" y="4642"/>
                  </a:cubicBezTo>
                  <a:lnTo>
                    <a:pt x="6591" y="4642"/>
                  </a:lnTo>
                  <a:cubicBezTo>
                    <a:pt x="6737" y="4642"/>
                    <a:pt x="6857" y="4762"/>
                    <a:pt x="6857" y="4909"/>
                  </a:cubicBezTo>
                  <a:cubicBezTo>
                    <a:pt x="6859" y="5055"/>
                    <a:pt x="6739" y="5175"/>
                    <a:pt x="6591" y="5175"/>
                  </a:cubicBezTo>
                  <a:close/>
                  <a:moveTo>
                    <a:pt x="6591" y="2490"/>
                  </a:moveTo>
                  <a:lnTo>
                    <a:pt x="1463" y="2490"/>
                  </a:lnTo>
                  <a:cubicBezTo>
                    <a:pt x="1316" y="2490"/>
                    <a:pt x="1197" y="2370"/>
                    <a:pt x="1197" y="2222"/>
                  </a:cubicBezTo>
                  <a:cubicBezTo>
                    <a:pt x="1197" y="2076"/>
                    <a:pt x="1316" y="1956"/>
                    <a:pt x="1463" y="1956"/>
                  </a:cubicBezTo>
                  <a:lnTo>
                    <a:pt x="6591" y="1956"/>
                  </a:lnTo>
                  <a:cubicBezTo>
                    <a:pt x="6737" y="1956"/>
                    <a:pt x="6857" y="2076"/>
                    <a:pt x="6857" y="2222"/>
                  </a:cubicBezTo>
                  <a:cubicBezTo>
                    <a:pt x="6859" y="2370"/>
                    <a:pt x="6739" y="2490"/>
                    <a:pt x="6591" y="2490"/>
                  </a:cubicBezTo>
                  <a:close/>
                  <a:moveTo>
                    <a:pt x="9620" y="8931"/>
                  </a:moveTo>
                  <a:cubicBezTo>
                    <a:pt x="9617" y="8947"/>
                    <a:pt x="9619" y="8963"/>
                    <a:pt x="9611" y="8978"/>
                  </a:cubicBezTo>
                  <a:lnTo>
                    <a:pt x="8945" y="10435"/>
                  </a:lnTo>
                  <a:cubicBezTo>
                    <a:pt x="8927" y="10474"/>
                    <a:pt x="8899" y="10507"/>
                    <a:pt x="8865" y="10528"/>
                  </a:cubicBezTo>
                  <a:cubicBezTo>
                    <a:pt x="8829" y="10551"/>
                    <a:pt x="8786" y="10564"/>
                    <a:pt x="8742" y="10562"/>
                  </a:cubicBezTo>
                  <a:cubicBezTo>
                    <a:pt x="8654" y="10560"/>
                    <a:pt x="8577" y="10507"/>
                    <a:pt x="8543" y="10424"/>
                  </a:cubicBezTo>
                  <a:lnTo>
                    <a:pt x="7959" y="8967"/>
                  </a:lnTo>
                  <a:lnTo>
                    <a:pt x="9620" y="8931"/>
                  </a:lnTo>
                  <a:cubicBezTo>
                    <a:pt x="9620" y="8929"/>
                    <a:pt x="9620" y="8931"/>
                    <a:pt x="9620" y="8931"/>
                  </a:cubicBezTo>
                  <a:close/>
                  <a:moveTo>
                    <a:pt x="9638" y="8492"/>
                  </a:moveTo>
                  <a:lnTo>
                    <a:pt x="7924" y="8529"/>
                  </a:lnTo>
                  <a:lnTo>
                    <a:pt x="7895" y="4044"/>
                  </a:lnTo>
                  <a:lnTo>
                    <a:pt x="9712" y="4003"/>
                  </a:lnTo>
                  <a:lnTo>
                    <a:pt x="9638" y="8492"/>
                  </a:lnTo>
                  <a:close/>
                  <a:moveTo>
                    <a:pt x="9722" y="3567"/>
                  </a:moveTo>
                  <a:lnTo>
                    <a:pt x="7902" y="3608"/>
                  </a:lnTo>
                  <a:lnTo>
                    <a:pt x="7918" y="3162"/>
                  </a:lnTo>
                  <a:cubicBezTo>
                    <a:pt x="7920" y="3128"/>
                    <a:pt x="7943" y="2867"/>
                    <a:pt x="8188" y="2710"/>
                  </a:cubicBezTo>
                  <a:cubicBezTo>
                    <a:pt x="8272" y="2656"/>
                    <a:pt x="8368" y="2622"/>
                    <a:pt x="8479" y="2610"/>
                  </a:cubicBezTo>
                  <a:cubicBezTo>
                    <a:pt x="8847" y="2567"/>
                    <a:pt x="9226" y="2599"/>
                    <a:pt x="9242" y="2601"/>
                  </a:cubicBezTo>
                  <a:cubicBezTo>
                    <a:pt x="9263" y="2603"/>
                    <a:pt x="9285" y="2608"/>
                    <a:pt x="9306" y="2617"/>
                  </a:cubicBezTo>
                  <a:cubicBezTo>
                    <a:pt x="9349" y="2635"/>
                    <a:pt x="9719" y="2794"/>
                    <a:pt x="9726" y="3121"/>
                  </a:cubicBezTo>
                  <a:cubicBezTo>
                    <a:pt x="9729" y="3213"/>
                    <a:pt x="9726" y="3399"/>
                    <a:pt x="9722" y="3567"/>
                  </a:cubicBezTo>
                  <a:close/>
                  <a:moveTo>
                    <a:pt x="9722" y="3567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descr="d5533efa-c5ed-45fd-a95c-00d20f0bf49e" id="98" name="IconBackground2">
              <a:extLst>
                <a:ext uri="{FF2B5EF4-FFF2-40B4-BE49-F238E27FC236}">
                  <a16:creationId id="{8027DA42-FB28-B5D3-2AAE-52CA90DB03D8}"/>
                </a:ext>
              </a:extLst>
            </p:cNvPr>
            <p:cNvSpPr/>
            <p:nvPr/>
          </p:nvSpPr>
          <p:spPr>
            <a:xfrm flipH="false" flipV="false">
              <a:off x="6957297" y="2015123"/>
              <a:ext cx="609707" cy="609704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 cap="rnd" w="57150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compatLnSpc="1" forceAA="0" fromWordArt="0" lIns="91440" numCol="1" rIns="91440" rot="0" rtlCol="0" spcCol="0" spcFirstLastPara="0" tIns="45720" vert="horz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descr="d397f4cf-e173-4012-a6cd-621dc4a47ebe" id="99" name="IconMisc2">
              <a:extLst>
                <a:ext uri="{FF2B5EF4-FFF2-40B4-BE49-F238E27FC236}">
                  <a16:creationId id="{46F78109-120F-295B-492F-AF413421B821}"/>
                </a:ext>
              </a:extLst>
            </p:cNvPr>
            <p:cNvSpPr/>
            <p:nvPr/>
          </p:nvSpPr>
          <p:spPr bwMode="auto">
            <a:xfrm flipH="false" flipV="false">
              <a:off x="7139902" y="2178905"/>
              <a:ext cx="244497" cy="282138"/>
            </a:xfrm>
            <a:custGeom>
              <a:avLst/>
              <a:gdLst>
                <a:gd fmla="*/ 2014 w 2854" name="T0"/>
                <a:gd fmla="*/ 2423 h 3298" name="T1"/>
                <a:gd fmla="*/ 2014 w 2854" name="T2"/>
                <a:gd fmla="*/ 3277 h 3298" name="T3"/>
                <a:gd fmla="*/ 2010 w 2854" name="T4"/>
                <a:gd fmla="*/ 3292 h 3298" name="T5"/>
                <a:gd fmla="*/ 1996 w 2854" name="T6"/>
                <a:gd fmla="*/ 3298 h 3298" name="T7"/>
                <a:gd fmla="*/ 1995 w 2854" name="T8"/>
                <a:gd fmla="*/ 3298 h 3298" name="T9"/>
                <a:gd fmla="*/ 21 w 2854" name="T10"/>
                <a:gd fmla="*/ 3102 h 3298" name="T11"/>
                <a:gd fmla="*/ 0 w 2854" name="T12"/>
                <a:gd fmla="*/ 3081 h 3298" name="T13"/>
                <a:gd fmla="*/ 0 w 2854" name="T14"/>
                <a:gd fmla="*/ 211 h 3298" name="T15"/>
                <a:gd fmla="*/ 21 w 2854" name="T16"/>
                <a:gd fmla="*/ 190 h 3298" name="T17"/>
                <a:gd fmla="*/ 1540 w 2854" name="T18"/>
                <a:gd fmla="*/ 0 h 3298" name="T19"/>
                <a:gd fmla="*/ 1542 w 2854" name="T20"/>
                <a:gd fmla="*/ 0 h 3298" name="T21"/>
                <a:gd fmla="*/ 1560 w 2854" name="T22"/>
                <a:gd fmla="*/ 21 h 3298" name="T23"/>
                <a:gd fmla="*/ 1560 w 2854" name="T24"/>
                <a:gd fmla="*/ 2038 h 3298" name="T25"/>
                <a:gd fmla="*/ 1680 w 2854" name="T26"/>
                <a:gd fmla="*/ 2233 h 3298" name="T27"/>
                <a:gd fmla="*/ 2004 w 2854" name="T28"/>
                <a:gd fmla="*/ 2405 h 3298" name="T29"/>
                <a:gd fmla="*/ 2014 w 2854" name="T30"/>
                <a:gd fmla="*/ 2423 h 3298" name="T31"/>
                <a:gd fmla="*/ 2655 w 2854" name="T32"/>
                <a:gd fmla="*/ 142 h 3298" name="T33"/>
                <a:gd fmla="*/ 1760 w 2854" name="T34"/>
                <a:gd fmla="*/ 142 h 3298" name="T35"/>
                <a:gd fmla="*/ 1760 w 2854" name="T36"/>
                <a:gd fmla="*/ 2038 h 3298" name="T37"/>
                <a:gd fmla="*/ 1774 w 2854" name="T38"/>
                <a:gd fmla="*/ 2056 h 3298" name="T39"/>
                <a:gd fmla="*/ 2097 w 2854" name="T40"/>
                <a:gd fmla="*/ 2228 h 3298" name="T41"/>
                <a:gd fmla="*/ 2214 w 2854" name="T42"/>
                <a:gd fmla="*/ 2423 h 3298" name="T43"/>
                <a:gd fmla="*/ 2214 w 2854" name="T44"/>
                <a:gd fmla="*/ 3169 h 3298" name="T45"/>
                <a:gd fmla="*/ 2435 w 2854" name="T46"/>
                <a:gd fmla="*/ 3169 h 3298" name="T47"/>
                <a:gd fmla="*/ 2640 w 2854" name="T48"/>
                <a:gd fmla="*/ 2959 h 3298" name="T49"/>
                <a:gd fmla="*/ 2640 w 2854" name="T50"/>
                <a:gd fmla="*/ 1219 h 3298" name="T51"/>
                <a:gd fmla="*/ 2653 w 2854" name="T52"/>
                <a:gd fmla="*/ 1209 h 3298" name="T53"/>
                <a:gd fmla="*/ 2659 w 2854" name="T54"/>
                <a:gd fmla="*/ 1209 h 3298" name="T55"/>
                <a:gd fmla="*/ 2854 w 2854" name="T56"/>
                <a:gd fmla="*/ 999 h 3298" name="T57"/>
                <a:gd fmla="*/ 2854 w 2854" name="T58"/>
                <a:gd fmla="*/ 352 h 3298" name="T59"/>
                <a:gd fmla="*/ 2655 w 2854" name="T60"/>
                <a:gd fmla="*/ 142 h 3298" name="T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b="b" l="0" r="r" t="0"/>
              <a:pathLst>
                <a:path h="3298" w="2854">
                  <a:moveTo>
                    <a:pt x="2014" y="2423"/>
                  </a:moveTo>
                  <a:lnTo>
                    <a:pt x="2014" y="3277"/>
                  </a:lnTo>
                  <a:cubicBezTo>
                    <a:pt x="2014" y="3284"/>
                    <a:pt x="2013" y="3289"/>
                    <a:pt x="2010" y="3292"/>
                  </a:cubicBezTo>
                  <a:cubicBezTo>
                    <a:pt x="2008" y="3294"/>
                    <a:pt x="2004" y="3298"/>
                    <a:pt x="1996" y="3298"/>
                  </a:cubicBezTo>
                  <a:cubicBezTo>
                    <a:pt x="1996" y="3298"/>
                    <a:pt x="1996" y="3298"/>
                    <a:pt x="1995" y="3298"/>
                  </a:cubicBezTo>
                  <a:lnTo>
                    <a:pt x="21" y="3102"/>
                  </a:lnTo>
                  <a:cubicBezTo>
                    <a:pt x="10" y="3101"/>
                    <a:pt x="0" y="3092"/>
                    <a:pt x="0" y="3081"/>
                  </a:cubicBezTo>
                  <a:lnTo>
                    <a:pt x="0" y="211"/>
                  </a:lnTo>
                  <a:cubicBezTo>
                    <a:pt x="0" y="200"/>
                    <a:pt x="10" y="191"/>
                    <a:pt x="21" y="190"/>
                  </a:cubicBezTo>
                  <a:lnTo>
                    <a:pt x="1540" y="0"/>
                  </a:lnTo>
                  <a:cubicBezTo>
                    <a:pt x="1541" y="0"/>
                    <a:pt x="1541" y="0"/>
                    <a:pt x="1542" y="0"/>
                  </a:cubicBezTo>
                  <a:cubicBezTo>
                    <a:pt x="1551" y="0"/>
                    <a:pt x="1560" y="8"/>
                    <a:pt x="1560" y="21"/>
                  </a:cubicBezTo>
                  <a:lnTo>
                    <a:pt x="1560" y="2038"/>
                  </a:lnTo>
                  <a:cubicBezTo>
                    <a:pt x="1560" y="2120"/>
                    <a:pt x="1608" y="2195"/>
                    <a:pt x="1680" y="2233"/>
                  </a:cubicBezTo>
                  <a:lnTo>
                    <a:pt x="2004" y="2405"/>
                  </a:lnTo>
                  <a:cubicBezTo>
                    <a:pt x="2011" y="2409"/>
                    <a:pt x="2014" y="2416"/>
                    <a:pt x="2014" y="2423"/>
                  </a:cubicBezTo>
                  <a:close/>
                  <a:moveTo>
                    <a:pt x="2655" y="142"/>
                  </a:moveTo>
                  <a:lnTo>
                    <a:pt x="1760" y="142"/>
                  </a:lnTo>
                  <a:lnTo>
                    <a:pt x="1760" y="2038"/>
                  </a:lnTo>
                  <a:cubicBezTo>
                    <a:pt x="1760" y="2046"/>
                    <a:pt x="1767" y="2053"/>
                    <a:pt x="1774" y="2056"/>
                  </a:cubicBezTo>
                  <a:lnTo>
                    <a:pt x="2097" y="2228"/>
                  </a:lnTo>
                  <a:cubicBezTo>
                    <a:pt x="2170" y="2267"/>
                    <a:pt x="2214" y="2341"/>
                    <a:pt x="2214" y="2423"/>
                  </a:cubicBezTo>
                  <a:lnTo>
                    <a:pt x="2214" y="3169"/>
                  </a:lnTo>
                  <a:lnTo>
                    <a:pt x="2435" y="3169"/>
                  </a:lnTo>
                  <a:cubicBezTo>
                    <a:pt x="2551" y="3169"/>
                    <a:pt x="2640" y="3075"/>
                    <a:pt x="2640" y="2959"/>
                  </a:cubicBezTo>
                  <a:lnTo>
                    <a:pt x="2640" y="1219"/>
                  </a:lnTo>
                  <a:cubicBezTo>
                    <a:pt x="2640" y="1214"/>
                    <a:pt x="2647" y="1209"/>
                    <a:pt x="2653" y="1209"/>
                  </a:cubicBezTo>
                  <a:cubicBezTo>
                    <a:pt x="2655" y="1209"/>
                    <a:pt x="2656" y="1209"/>
                    <a:pt x="2659" y="1209"/>
                  </a:cubicBezTo>
                  <a:cubicBezTo>
                    <a:pt x="2770" y="1203"/>
                    <a:pt x="2854" y="1113"/>
                    <a:pt x="2854" y="999"/>
                  </a:cubicBezTo>
                  <a:lnTo>
                    <a:pt x="2854" y="352"/>
                  </a:lnTo>
                  <a:cubicBezTo>
                    <a:pt x="2854" y="235"/>
                    <a:pt x="2769" y="142"/>
                    <a:pt x="2655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descr="cff17302-a2a7-4de9-8037-1bd9f90f89dc" id="100" name="IconBackground3">
              <a:extLst>
                <a:ext uri="{FF2B5EF4-FFF2-40B4-BE49-F238E27FC236}">
                  <a16:creationId id="{96E8CF3D-9F59-A792-157E-9F053E055534}"/>
                </a:ext>
              </a:extLst>
            </p:cNvPr>
            <p:cNvSpPr/>
            <p:nvPr/>
          </p:nvSpPr>
          <p:spPr>
            <a:xfrm flipH="false" flipV="false">
              <a:off x="4638442" y="4637471"/>
              <a:ext cx="609065" cy="609062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 cap="rnd" w="57150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compatLnSpc="1" forceAA="0" fromWordArt="0" lIns="91440" numCol="1" rIns="91440" rot="0" rtlCol="0" spcCol="0" spcFirstLastPara="0" tIns="45720" vert="horz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descr="3c701876-7a13-4f34-8294-324f53ac1288" id="101" name="IconMisc3">
              <a:extLst>
                <a:ext uri="{FF2B5EF4-FFF2-40B4-BE49-F238E27FC236}">
                  <a16:creationId id="{8728ED7C-7B72-B0C4-52A2-6E2D32CCB4F9}"/>
                </a:ext>
              </a:extLst>
            </p:cNvPr>
            <p:cNvSpPr/>
            <p:nvPr/>
          </p:nvSpPr>
          <p:spPr bwMode="auto">
            <a:xfrm flipH="false" flipV="false">
              <a:off x="4790366" y="4822586"/>
              <a:ext cx="305215" cy="238829"/>
            </a:xfrm>
            <a:custGeom>
              <a:avLst/>
              <a:gdLst>
                <a:gd fmla="*/ 355 w 3318" name="T0"/>
                <a:gd fmla="*/ 400 h 2600" name="T1"/>
                <a:gd fmla="*/ 487 w 3318" name="T2"/>
                <a:gd fmla="*/ 85 h 2600" name="T3"/>
                <a:gd fmla="*/ 605 w 3318" name="T4"/>
                <a:gd fmla="*/ 0 h 2600" name="T5"/>
                <a:gd fmla="*/ 1588 w 3318" name="T6"/>
                <a:gd fmla="*/ 0 h 2600" name="T7"/>
                <a:gd fmla="*/ 1706 w 3318" name="T8"/>
                <a:gd fmla="*/ 85 h 2600" name="T9"/>
                <a:gd fmla="*/ 1838 w 3318" name="T10"/>
                <a:gd fmla="*/ 400 h 2600" name="T11"/>
                <a:gd fmla="*/ 355 w 3318" name="T12"/>
                <a:gd fmla="*/ 400 h 2600" name="T13"/>
                <a:gd fmla="*/ 2758 w 3318" name="T14"/>
                <a:gd fmla="*/ 1480 h 2600" name="T15"/>
                <a:gd fmla="*/ 3318 w 3318" name="T16"/>
                <a:gd fmla="*/ 2040 h 2600" name="T17"/>
                <a:gd fmla="*/ 2758 w 3318" name="T18"/>
                <a:gd fmla="*/ 2600 h 2600" name="T19"/>
                <a:gd fmla="*/ 2198 w 3318" name="T20"/>
                <a:gd fmla="*/ 2040 h 2600" name="T21"/>
                <a:gd fmla="*/ 2758 w 3318" name="T22"/>
                <a:gd fmla="*/ 1480 h 2600" name="T23"/>
                <a:gd fmla="*/ 2740 w 3318" name="T24"/>
                <a:gd fmla="*/ 1727 h 2600" name="T25"/>
                <a:gd fmla="*/ 2640 w 3318" name="T26"/>
                <a:gd fmla="*/ 1827 h 2600" name="T27"/>
                <a:gd fmla="*/ 2640 w 3318" name="T28"/>
                <a:gd fmla="*/ 1947 h 2600" name="T29"/>
                <a:gd fmla="*/ 2531 w 3318" name="T30"/>
                <a:gd fmla="*/ 1947 h 2600" name="T31"/>
                <a:gd fmla="*/ 2431 w 3318" name="T32"/>
                <a:gd fmla="*/ 2047 h 2600" name="T33"/>
                <a:gd fmla="*/ 2531 w 3318" name="T34"/>
                <a:gd fmla="*/ 2147 h 2600" name="T35"/>
                <a:gd fmla="*/ 2640 w 3318" name="T36"/>
                <a:gd fmla="*/ 2147 h 2600" name="T37"/>
                <a:gd fmla="*/ 2640 w 3318" name="T38"/>
                <a:gd fmla="*/ 2267 h 2600" name="T39"/>
                <a:gd fmla="*/ 2740 w 3318" name="T40"/>
                <a:gd fmla="*/ 2367 h 2600" name="T41"/>
                <a:gd fmla="*/ 2840 w 3318" name="T42"/>
                <a:gd fmla="*/ 2267 h 2600" name="T43"/>
                <a:gd fmla="*/ 2840 w 3318" name="T44"/>
                <a:gd fmla="*/ 2147 h 2600" name="T45"/>
                <a:gd fmla="*/ 2971 w 3318" name="T46"/>
                <a:gd fmla="*/ 2147 h 2600" name="T47"/>
                <a:gd fmla="*/ 3071 w 3318" name="T48"/>
                <a:gd fmla="*/ 2047 h 2600" name="T49"/>
                <a:gd fmla="*/ 2971 w 3318" name="T50"/>
                <a:gd fmla="*/ 1947 h 2600" name="T51"/>
                <a:gd fmla="*/ 2840 w 3318" name="T52"/>
                <a:gd fmla="*/ 1947 h 2600" name="T53"/>
                <a:gd fmla="*/ 2840 w 3318" name="T54"/>
                <a:gd fmla="*/ 1827 h 2600" name="T55"/>
                <a:gd fmla="*/ 2740 w 3318" name="T56"/>
                <a:gd fmla="*/ 1727 h 2600" name="T57"/>
                <a:gd fmla="*/ 1998 w 3318" name="T58"/>
                <a:gd fmla="*/ 2040 h 2600" name="T59"/>
                <a:gd fmla="*/ 2756 w 3318" name="T60"/>
                <a:gd fmla="*/ 1280 h 2600" name="T61"/>
                <a:gd fmla="*/ 3053 w 3318" name="T62"/>
                <a:gd fmla="*/ 1342 h 2600" name="T63"/>
                <a:gd fmla="*/ 3053 w 3318" name="T64"/>
                <a:gd fmla="*/ 690 h 2600" name="T65"/>
                <a:gd fmla="*/ 2968 w 3318" name="T66"/>
                <a:gd fmla="*/ 600 h 2600" name="T67"/>
                <a:gd fmla="*/ 94 w 3318" name="T68"/>
                <a:gd fmla="*/ 600 h 2600" name="T69"/>
                <a:gd fmla="*/ 0 w 3318" name="T70"/>
                <a:gd fmla="*/ 690 h 2600" name="T71"/>
                <a:gd fmla="*/ 0 w 3318" name="T72"/>
                <a:gd fmla="*/ 2297 h 2600" name="T73"/>
                <a:gd fmla="*/ 94 w 3318" name="T74"/>
                <a:gd fmla="*/ 2387 h 2600" name="T75"/>
                <a:gd fmla="*/ 2082 w 3318" name="T76"/>
                <a:gd fmla="*/ 2387 h 2600" name="T77"/>
                <a:gd fmla="*/ 1998 w 3318" name="T78"/>
                <a:gd fmla="*/ 2040 h 2600" name="T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b="b" l="0" r="r" t="0"/>
              <a:pathLst>
                <a:path h="2600" w="3318">
                  <a:moveTo>
                    <a:pt x="355" y="400"/>
                  </a:moveTo>
                  <a:lnTo>
                    <a:pt x="487" y="85"/>
                  </a:lnTo>
                  <a:cubicBezTo>
                    <a:pt x="501" y="36"/>
                    <a:pt x="548" y="0"/>
                    <a:pt x="605" y="0"/>
                  </a:cubicBezTo>
                  <a:lnTo>
                    <a:pt x="1588" y="0"/>
                  </a:lnTo>
                  <a:cubicBezTo>
                    <a:pt x="1645" y="0"/>
                    <a:pt x="1692" y="36"/>
                    <a:pt x="1706" y="85"/>
                  </a:cubicBezTo>
                  <a:lnTo>
                    <a:pt x="1838" y="400"/>
                  </a:lnTo>
                  <a:lnTo>
                    <a:pt x="355" y="400"/>
                  </a:lnTo>
                  <a:close/>
                  <a:moveTo>
                    <a:pt x="2758" y="1480"/>
                  </a:moveTo>
                  <a:cubicBezTo>
                    <a:pt x="3067" y="1480"/>
                    <a:pt x="3318" y="1731"/>
                    <a:pt x="3318" y="2040"/>
                  </a:cubicBezTo>
                  <a:cubicBezTo>
                    <a:pt x="3318" y="2349"/>
                    <a:pt x="3067" y="2600"/>
                    <a:pt x="2758" y="2600"/>
                  </a:cubicBezTo>
                  <a:cubicBezTo>
                    <a:pt x="2449" y="2600"/>
                    <a:pt x="2198" y="2349"/>
                    <a:pt x="2198" y="2040"/>
                  </a:cubicBezTo>
                  <a:cubicBezTo>
                    <a:pt x="2198" y="1731"/>
                    <a:pt x="2449" y="1480"/>
                    <a:pt x="2758" y="1480"/>
                  </a:cubicBezTo>
                  <a:close/>
                  <a:moveTo>
                    <a:pt x="2740" y="1727"/>
                  </a:moveTo>
                  <a:cubicBezTo>
                    <a:pt x="2685" y="1727"/>
                    <a:pt x="2640" y="1771"/>
                    <a:pt x="2640" y="1827"/>
                  </a:cubicBezTo>
                  <a:lnTo>
                    <a:pt x="2640" y="1947"/>
                  </a:lnTo>
                  <a:lnTo>
                    <a:pt x="2531" y="1947"/>
                  </a:lnTo>
                  <a:cubicBezTo>
                    <a:pt x="2476" y="1947"/>
                    <a:pt x="2431" y="1991"/>
                    <a:pt x="2431" y="2047"/>
                  </a:cubicBezTo>
                  <a:cubicBezTo>
                    <a:pt x="2431" y="2102"/>
                    <a:pt x="2476" y="2147"/>
                    <a:pt x="2531" y="2147"/>
                  </a:cubicBezTo>
                  <a:lnTo>
                    <a:pt x="2640" y="2147"/>
                  </a:lnTo>
                  <a:lnTo>
                    <a:pt x="2640" y="2267"/>
                  </a:lnTo>
                  <a:cubicBezTo>
                    <a:pt x="2640" y="2322"/>
                    <a:pt x="2685" y="2367"/>
                    <a:pt x="2740" y="2367"/>
                  </a:cubicBezTo>
                  <a:cubicBezTo>
                    <a:pt x="2795" y="2367"/>
                    <a:pt x="2840" y="2322"/>
                    <a:pt x="2840" y="2267"/>
                  </a:cubicBezTo>
                  <a:lnTo>
                    <a:pt x="2840" y="2147"/>
                  </a:lnTo>
                  <a:lnTo>
                    <a:pt x="2971" y="2147"/>
                  </a:lnTo>
                  <a:cubicBezTo>
                    <a:pt x="3026" y="2147"/>
                    <a:pt x="3071" y="2102"/>
                    <a:pt x="3071" y="2047"/>
                  </a:cubicBezTo>
                  <a:cubicBezTo>
                    <a:pt x="3071" y="1991"/>
                    <a:pt x="3026" y="1947"/>
                    <a:pt x="2971" y="1947"/>
                  </a:cubicBezTo>
                  <a:lnTo>
                    <a:pt x="2840" y="1947"/>
                  </a:lnTo>
                  <a:lnTo>
                    <a:pt x="2840" y="1827"/>
                  </a:lnTo>
                  <a:cubicBezTo>
                    <a:pt x="2840" y="1771"/>
                    <a:pt x="2795" y="1727"/>
                    <a:pt x="2740" y="1727"/>
                  </a:cubicBezTo>
                  <a:close/>
                  <a:moveTo>
                    <a:pt x="1998" y="2040"/>
                  </a:moveTo>
                  <a:cubicBezTo>
                    <a:pt x="1998" y="1621"/>
                    <a:pt x="2336" y="1280"/>
                    <a:pt x="2756" y="1280"/>
                  </a:cubicBezTo>
                  <a:cubicBezTo>
                    <a:pt x="2862" y="1280"/>
                    <a:pt x="2960" y="1302"/>
                    <a:pt x="3053" y="1342"/>
                  </a:cubicBezTo>
                  <a:lnTo>
                    <a:pt x="3053" y="690"/>
                  </a:lnTo>
                  <a:cubicBezTo>
                    <a:pt x="3053" y="640"/>
                    <a:pt x="3017" y="600"/>
                    <a:pt x="2968" y="600"/>
                  </a:cubicBezTo>
                  <a:lnTo>
                    <a:pt x="94" y="600"/>
                  </a:lnTo>
                  <a:cubicBezTo>
                    <a:pt x="45" y="600"/>
                    <a:pt x="0" y="640"/>
                    <a:pt x="0" y="690"/>
                  </a:cubicBezTo>
                  <a:lnTo>
                    <a:pt x="0" y="2297"/>
                  </a:lnTo>
                  <a:cubicBezTo>
                    <a:pt x="0" y="2346"/>
                    <a:pt x="45" y="2387"/>
                    <a:pt x="94" y="2387"/>
                  </a:cubicBezTo>
                  <a:lnTo>
                    <a:pt x="2082" y="2387"/>
                  </a:lnTo>
                  <a:cubicBezTo>
                    <a:pt x="2028" y="2283"/>
                    <a:pt x="1998" y="2165"/>
                    <a:pt x="1998" y="20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descr="6acf8d1a-4c77-496f-aceb-0b1963138beb" id="102" name="IconBackground4">
              <a:extLst>
                <a:ext uri="{FF2B5EF4-FFF2-40B4-BE49-F238E27FC236}">
                  <a16:creationId id="{559F2567-7B2D-15C8-E214-F8F560EB24ED}"/>
                </a:ext>
              </a:extLst>
            </p:cNvPr>
            <p:cNvSpPr/>
            <p:nvPr/>
          </p:nvSpPr>
          <p:spPr>
            <a:xfrm flipH="false" flipV="false">
              <a:off x="6954877" y="4634726"/>
              <a:ext cx="614555" cy="614552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 cap="rnd" w="57150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bIns="45720" compatLnSpc="1" forceAA="0" fromWordArt="0" lIns="91440" numCol="1" rIns="91440" rot="0" rtlCol="0" spcCol="0" spcFirstLastPara="0" tIns="45720" vert="horz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descr="8ad1e8ff-68e5-4af4-8e57-4e663eb03758" id="103" name="IconMisc4">
              <a:extLst>
                <a:ext uri="{FF2B5EF4-FFF2-40B4-BE49-F238E27FC236}">
                  <a16:creationId id="{ED92321B-BEE6-E748-0B3C-D3E5194EE133}"/>
                </a:ext>
              </a:extLst>
            </p:cNvPr>
            <p:cNvSpPr/>
            <p:nvPr/>
          </p:nvSpPr>
          <p:spPr bwMode="auto">
            <a:xfrm flipH="false" flipV="false">
              <a:off x="7119602" y="4810386"/>
              <a:ext cx="302573" cy="302115"/>
            </a:xfrm>
            <a:custGeom>
              <a:avLst/>
              <a:gdLst>
                <a:gd fmla="*/ 113893 w 607639" name="connsiteX0"/>
                <a:gd fmla="*/ 379219 h 606722" name="connsiteY0"/>
                <a:gd fmla="*/ 493676 w 607639" name="connsiteX1"/>
                <a:gd fmla="*/ 379219 h 606722" name="connsiteY1"/>
                <a:gd fmla="*/ 493676 w 607639" name="connsiteX2"/>
                <a:gd fmla="*/ 573485 h 606722" name="connsiteY2"/>
                <a:gd fmla="*/ 455671 w 607639" name="connsiteX3"/>
                <a:gd fmla="*/ 606722 h 606722" name="connsiteY3"/>
                <a:gd fmla="*/ 151898 w 607639" name="connsiteX4"/>
                <a:gd fmla="*/ 606722 h 606722" name="connsiteY4"/>
                <a:gd fmla="*/ 113893 w 607639" name="connsiteX5"/>
                <a:gd fmla="*/ 573485 h 606722" name="connsiteY5"/>
                <a:gd fmla="*/ 531629 w 607639" name="connsiteX6"/>
                <a:gd fmla="*/ 208589 h 606722" name="connsiteY6"/>
                <a:gd fmla="*/ 493712 w 607639" name="connsiteX7"/>
                <a:gd fmla="*/ 246444 h 606722" name="connsiteY7"/>
                <a:gd fmla="*/ 531629 w 607639" name="connsiteX8"/>
                <a:gd fmla="*/ 284389 h 606722" name="connsiteY8"/>
                <a:gd fmla="*/ 569634 w 607639" name="connsiteX9"/>
                <a:gd fmla="*/ 246444 h 606722" name="connsiteY9"/>
                <a:gd fmla="*/ 531629 w 607639" name="connsiteX10"/>
                <a:gd fmla="*/ 208589 h 606722" name="connsiteY10"/>
                <a:gd fmla="*/ 417702 w 607639" name="connsiteX11"/>
                <a:gd fmla="*/ 208589 h 606722" name="connsiteY11"/>
                <a:gd fmla="*/ 379786 w 607639" name="connsiteX12"/>
                <a:gd fmla="*/ 246444 h 606722" name="connsiteY12"/>
                <a:gd fmla="*/ 417702 w 607639" name="connsiteX13"/>
                <a:gd fmla="*/ 284389 h 606722" name="connsiteY13"/>
                <a:gd fmla="*/ 455707 w 607639" name="connsiteX14"/>
                <a:gd fmla="*/ 246444 h 606722" name="connsiteY14"/>
                <a:gd fmla="*/ 417702 w 607639" name="connsiteX15"/>
                <a:gd fmla="*/ 208589 h 606722" name="connsiteY15"/>
                <a:gd fmla="*/ 38005 w 607639" name="connsiteX16"/>
                <a:gd fmla="*/ 151716 h 606722" name="connsiteY16"/>
                <a:gd fmla="*/ 569634 w 607639" name="connsiteX17"/>
                <a:gd fmla="*/ 151716 h 606722" name="connsiteY17"/>
                <a:gd fmla="*/ 607639 w 607639" name="connsiteX18"/>
                <a:gd fmla="*/ 189572 h 606722" name="connsiteY18"/>
                <a:gd fmla="*/ 607639 w 607639" name="connsiteX19"/>
                <a:gd fmla="*/ 417062 h 606722" name="connsiteY19"/>
                <a:gd fmla="*/ 569634 w 607639" name="connsiteX20"/>
                <a:gd fmla="*/ 455006 h 606722" name="connsiteY20"/>
                <a:gd fmla="*/ 531629 w 607639" name="connsiteX21"/>
                <a:gd fmla="*/ 455006 h 606722" name="connsiteY21"/>
                <a:gd fmla="*/ 531629 w 607639" name="connsiteX22"/>
                <a:gd fmla="*/ 341261 h 606722" name="connsiteY22"/>
                <a:gd fmla="*/ 75922 w 607639" name="connsiteX23"/>
                <a:gd fmla="*/ 341261 h 606722" name="connsiteY23"/>
                <a:gd fmla="*/ 75922 w 607639" name="connsiteX24"/>
                <a:gd fmla="*/ 455006 h 606722" name="connsiteY24"/>
                <a:gd fmla="*/ 38005 w 607639" name="connsiteX25"/>
                <a:gd fmla="*/ 455006 h 606722" name="connsiteY25"/>
                <a:gd fmla="*/ 0 w 607639" name="connsiteX26"/>
                <a:gd fmla="*/ 417062 h 606722" name="connsiteY26"/>
                <a:gd fmla="*/ 0 w 607639" name="connsiteX27"/>
                <a:gd fmla="*/ 189572 h 606722" name="connsiteY27"/>
                <a:gd fmla="*/ 38005 w 607639" name="connsiteX28"/>
                <a:gd fmla="*/ 151716 h 606722" name="connsiteY28"/>
                <a:gd fmla="*/ 151898 w 607639" name="connsiteX29"/>
                <a:gd fmla="*/ 0 h 606722" name="connsiteY29"/>
                <a:gd fmla="*/ 455671 w 607639" name="connsiteX30"/>
                <a:gd fmla="*/ 0 h 606722" name="connsiteY30"/>
                <a:gd fmla="*/ 493676 w 607639" name="connsiteX31"/>
                <a:gd fmla="*/ 33148 h 606722" name="connsiteY31"/>
                <a:gd fmla="*/ 493676 w 607639" name="connsiteX32"/>
                <a:gd fmla="*/ 113752 h 606722" name="connsiteY32"/>
                <a:gd fmla="*/ 113893 w 607639" name="connsiteX33"/>
                <a:gd fmla="*/ 113752 h 606722" name="connsiteY33"/>
                <a:gd fmla="*/ 113893 w 607639" name="connsiteX34"/>
                <a:gd fmla="*/ 33148 h 606722" name="connsiteY34"/>
                <a:gd fmla="*/ 151898 w 607639" name="connsiteX35"/>
                <a:gd fmla="*/ 0 h 606722" name="connsiteY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b="b" l="l" r="r" t="t"/>
              <a:pathLst>
                <a:path h="606722" w="607639">
                  <a:moveTo>
                    <a:pt x="113893" y="379219"/>
                  </a:moveTo>
                  <a:lnTo>
                    <a:pt x="493676" y="379219"/>
                  </a:lnTo>
                  <a:lnTo>
                    <a:pt x="493676" y="573485"/>
                  </a:lnTo>
                  <a:cubicBezTo>
                    <a:pt x="493676" y="591703"/>
                    <a:pt x="476587" y="606722"/>
                    <a:pt x="455671" y="606722"/>
                  </a:cubicBezTo>
                  <a:lnTo>
                    <a:pt x="151898" y="606722"/>
                  </a:lnTo>
                  <a:cubicBezTo>
                    <a:pt x="130982" y="606722"/>
                    <a:pt x="113893" y="591703"/>
                    <a:pt x="113893" y="573485"/>
                  </a:cubicBezTo>
                  <a:close/>
                  <a:moveTo>
                    <a:pt x="531629" y="208589"/>
                  </a:moveTo>
                  <a:cubicBezTo>
                    <a:pt x="510712" y="208589"/>
                    <a:pt x="493712" y="225473"/>
                    <a:pt x="493712" y="246444"/>
                  </a:cubicBezTo>
                  <a:cubicBezTo>
                    <a:pt x="493712" y="267416"/>
                    <a:pt x="510623" y="284389"/>
                    <a:pt x="531629" y="284389"/>
                  </a:cubicBezTo>
                  <a:cubicBezTo>
                    <a:pt x="552634" y="284389"/>
                    <a:pt x="569634" y="267416"/>
                    <a:pt x="569634" y="246444"/>
                  </a:cubicBezTo>
                  <a:cubicBezTo>
                    <a:pt x="569634" y="225473"/>
                    <a:pt x="552634" y="208589"/>
                    <a:pt x="531629" y="208589"/>
                  </a:cubicBezTo>
                  <a:close/>
                  <a:moveTo>
                    <a:pt x="417702" y="208589"/>
                  </a:moveTo>
                  <a:cubicBezTo>
                    <a:pt x="396786" y="208589"/>
                    <a:pt x="379786" y="225473"/>
                    <a:pt x="379786" y="246444"/>
                  </a:cubicBezTo>
                  <a:cubicBezTo>
                    <a:pt x="379786" y="267416"/>
                    <a:pt x="396697" y="284389"/>
                    <a:pt x="417702" y="284389"/>
                  </a:cubicBezTo>
                  <a:cubicBezTo>
                    <a:pt x="438707" y="284389"/>
                    <a:pt x="455707" y="267416"/>
                    <a:pt x="455707" y="246444"/>
                  </a:cubicBezTo>
                  <a:cubicBezTo>
                    <a:pt x="455707" y="225473"/>
                    <a:pt x="438707" y="208589"/>
                    <a:pt x="417702" y="208589"/>
                  </a:cubicBezTo>
                  <a:close/>
                  <a:moveTo>
                    <a:pt x="38005" y="151716"/>
                  </a:moveTo>
                  <a:lnTo>
                    <a:pt x="569634" y="151716"/>
                  </a:lnTo>
                  <a:cubicBezTo>
                    <a:pt x="590550" y="151716"/>
                    <a:pt x="607639" y="168778"/>
                    <a:pt x="607639" y="189572"/>
                  </a:cubicBezTo>
                  <a:lnTo>
                    <a:pt x="607639" y="417062"/>
                  </a:lnTo>
                  <a:cubicBezTo>
                    <a:pt x="607639" y="437945"/>
                    <a:pt x="590550" y="455006"/>
                    <a:pt x="569634" y="455006"/>
                  </a:cubicBezTo>
                  <a:lnTo>
                    <a:pt x="531629" y="455006"/>
                  </a:lnTo>
                  <a:lnTo>
                    <a:pt x="531629" y="341261"/>
                  </a:lnTo>
                  <a:lnTo>
                    <a:pt x="75922" y="341261"/>
                  </a:lnTo>
                  <a:lnTo>
                    <a:pt x="75922" y="455006"/>
                  </a:lnTo>
                  <a:lnTo>
                    <a:pt x="38005" y="455006"/>
                  </a:lnTo>
                  <a:cubicBezTo>
                    <a:pt x="17089" y="455006"/>
                    <a:pt x="0" y="437945"/>
                    <a:pt x="0" y="417062"/>
                  </a:cubicBezTo>
                  <a:lnTo>
                    <a:pt x="0" y="189572"/>
                  </a:lnTo>
                  <a:cubicBezTo>
                    <a:pt x="0" y="168778"/>
                    <a:pt x="17089" y="151716"/>
                    <a:pt x="38005" y="151716"/>
                  </a:cubicBezTo>
                  <a:close/>
                  <a:moveTo>
                    <a:pt x="151898" y="0"/>
                  </a:moveTo>
                  <a:lnTo>
                    <a:pt x="455671" y="0"/>
                  </a:lnTo>
                  <a:cubicBezTo>
                    <a:pt x="476587" y="0"/>
                    <a:pt x="493676" y="14930"/>
                    <a:pt x="493676" y="33148"/>
                  </a:cubicBezTo>
                  <a:lnTo>
                    <a:pt x="493676" y="113752"/>
                  </a:lnTo>
                  <a:lnTo>
                    <a:pt x="113893" y="113752"/>
                  </a:lnTo>
                  <a:lnTo>
                    <a:pt x="113893" y="33148"/>
                  </a:lnTo>
                  <a:cubicBezTo>
                    <a:pt x="113893" y="14930"/>
                    <a:pt x="130982" y="0"/>
                    <a:pt x="1518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false"/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b7515e0d-d379-4988-bc91-bf5ad21e013b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2800" u="none">
                <a:solidFill>
                  <a:srgbClr val="000000"/>
                </a:solidFill>
                <a:ea typeface="微软雅黑"/>
              </a:rPr>
              <a:t>工艺流程图解读</a:t>
            </a:r>
          </a:p>
        </p:txBody>
      </p:sp>
      <p:grpSp>
        <p:nvGrpSpPr>
          <p:cNvPr descr="982d9438-6974-41e5-9dee-3a2b62881dd5" id="19" name="631848c4-5b42-4107-92a7-def3251dda95.source.4.zh-Hans.pptx">
            <a:extLst>
              <a:ext uri="{FF2B5EF4-FFF2-40B4-BE49-F238E27FC236}">
                <a16:creationId id="{081D6285-AB38-963B-5490-5B1D75D72DA4}"/>
              </a:ext>
            </a:extLst>
          </p:cNvPr>
          <p:cNvGrpSpPr/>
          <p:nvPr/>
        </p:nvGrpSpPr>
        <p:grpSpPr>
          <a:xfrm>
            <a:off x="-6350" y="1130300"/>
            <a:ext cx="12198350" cy="5003800"/>
            <a:chOff x="-6350" y="1130300"/>
            <a:chExt cx="12198350" cy="5003800"/>
          </a:xfrm>
        </p:grpSpPr>
        <p:sp>
          <p:nvSpPr>
            <p:cNvPr descr="91b58bcc-aecc-4c09-b0c7-c45678f36dd0" id="3" name="Title">
              <a:extLst>
                <a:ext uri="{FF2B5EF4-FFF2-40B4-BE49-F238E27FC236}">
                  <a16:creationId id="{DE4E57FE-4C05-A5CB-4D90-34AE3F7DA74B}"/>
                </a:ext>
              </a:extLst>
            </p:cNvPr>
            <p:cNvSpPr txBox="1"/>
            <p:nvPr/>
          </p:nvSpPr>
          <p:spPr>
            <a:xfrm flipH="false" flipV="false">
              <a:off x="660400" y="1130300"/>
              <a:ext cx="10858500" cy="561340"/>
            </a:xfrm>
            <a:prstGeom prst="rect">
              <a:avLst/>
            </a:prstGeom>
            <a:noFill/>
          </p:spPr>
          <p:txBody>
            <a:bodyPr anchor="ctr" anchorCtr="false" rtlCol="0" wrap="square">
              <a:normAutofit/>
            </a:bodyPr>
            <a:lstStyle>
              <a:defPPr>
                <a:defRPr lang="en-US"/>
              </a:defPPr>
              <a:lvl1pPr>
                <a:defRPr b="1" sz="2400"/>
              </a:lvl1pPr>
            </a:lstStyle>
            <a:p>
              <a:pPr algn="l"/>
              <a:r>
                <a:rPr b="true" i="false" lang="en-US" sz="2400" u="none">
                  <a:solidFill>
                    <a:srgbClr val="000000"/>
                  </a:solidFill>
                  <a:ea typeface="微软雅黑"/>
                </a:rPr>
                <a:t>解读工艺流程图内容</a:t>
              </a:r>
            </a:p>
          </p:txBody>
        </p:sp>
        <p:sp>
          <p:nvSpPr>
            <p:cNvPr descr="902cc840-6c97-4367-a342-78d3111f1f26" id="4" name="PictureMisc1">
              <a:extLst>
                <a:ext uri="{FF2B5EF4-FFF2-40B4-BE49-F238E27FC236}">
                  <a16:creationId id="{29F66668-E440-799A-D438-C3D2D24DA475}"/>
                </a:ext>
              </a:extLst>
            </p:cNvPr>
            <p:cNvSpPr/>
            <p:nvPr/>
          </p:nvSpPr>
          <p:spPr>
            <a:xfrm flipH="false" flipV="false">
              <a:off x="0" y="1691640"/>
              <a:ext cx="12192000" cy="1309062"/>
            </a:xfrm>
            <a:prstGeom prst="rect">
              <a:avLst/>
            </a:prstGeom>
            <a:blipFill rotWithShape="true">
              <a:blip r:embed="rId5"/>
              <a:stretch>
                <a:fillRect b="-182574" l="0" r="0" t="-185262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false" rtlCol="0"/>
            <a:lstStyle/>
            <a:p>
              <a:pPr algn="ctr"/>
            </a:p>
          </p:txBody>
        </p:sp>
        <p:cxnSp>
          <p:nvCxnSpPr>
            <p:cNvPr descr="37236d06-e306-48b2-b3c7-16ad9409c0af" id="30" name="直接连接符 29">
              <a:extLst>
                <a:ext uri="{FF2B5EF4-FFF2-40B4-BE49-F238E27FC236}">
                  <a16:creationId id="{308D5805-CA04-8D6D-C3B5-D1023323D5C7}"/>
                </a:ext>
              </a:extLst>
            </p:cNvPr>
            <p:cNvCxnSpPr>
              <a:cxnSpLocks/>
            </p:cNvCxnSpPr>
            <p:nvPr/>
          </p:nvCxnSpPr>
          <p:spPr>
            <a:xfrm flipH="false" flipV="false">
              <a:off x="-6350" y="4794504"/>
              <a:ext cx="12192000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descr="69c6edb3-c7ff-47d3-a2f2-8eb33c62acf8" id="5" name="直接连接符 4">
              <a:extLst>
                <a:ext uri="{FF2B5EF4-FFF2-40B4-BE49-F238E27FC236}">
                  <a16:creationId id="{ECC37795-866C-C49A-DE21-208D09B07EE1}"/>
                </a:ext>
              </a:extLst>
            </p:cNvPr>
            <p:cNvCxnSpPr>
              <a:cxnSpLocks/>
            </p:cNvCxnSpPr>
            <p:nvPr/>
          </p:nvCxnSpPr>
          <p:spPr>
            <a:xfrm flipH="true" flipV="false">
              <a:off x="-6350" y="2984769"/>
              <a:ext cx="12192000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66d23937-f031-4a7c-ae95-8ff06d7450c9" id="15" name="组合 14">
              <a:extLst>
                <a:ext uri="{FF2B5EF4-FFF2-40B4-BE49-F238E27FC236}">
                  <a16:creationId id="{B38341F8-0433-EC56-B1C0-2061308738A4}"/>
                </a:ext>
              </a:extLst>
            </p:cNvPr>
            <p:cNvGrpSpPr/>
            <p:nvPr/>
          </p:nvGrpSpPr>
          <p:grpSpPr>
            <a:xfrm>
              <a:off x="660400" y="2798952"/>
              <a:ext cx="5338582" cy="1525413"/>
              <a:chOff x="660400" y="2798952"/>
              <a:chExt cx="5338582" cy="1525413"/>
            </a:xfrm>
          </p:grpSpPr>
          <p:sp>
            <p:nvSpPr>
              <p:cNvPr descr="0092dfeb-b79b-44f1-aa85-5474ba72c336" id="31" name="Bullet1">
                <a:extLst>
                  <a:ext uri="{FF2B5EF4-FFF2-40B4-BE49-F238E27FC236}">
                    <a16:creationId id="{C04CBB05-1CD4-BF21-7A95-C96A0FF2EDE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60402" y="3305214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工艺起始</a:t>
                </a:r>
              </a:p>
            </p:txBody>
          </p:sp>
          <p:sp>
            <p:nvSpPr>
              <p:cNvPr descr="4df80a07-68a1-4d86-bf99-e957f2399701" id="64" name="Text1">
                <a:extLst>
                  <a:ext uri="{FF2B5EF4-FFF2-40B4-BE49-F238E27FC236}">
                    <a16:creationId id="{3B84F2C8-783B-5376-0067-60F97A4DBF3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60400" y="3700312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以肠黏膜为原料，经过保温处理开始工艺。</a:t>
                </a:r>
              </a:p>
            </p:txBody>
          </p:sp>
          <p:sp>
            <p:nvSpPr>
              <p:cNvPr descr="0ea91d8d-bcdc-4238-a148-f2d10171c6cd" id="2" name="Number1">
                <a:extLst>
                  <a:ext uri="{FF2B5EF4-FFF2-40B4-BE49-F238E27FC236}">
                    <a16:creationId id="{2AAF768A-C795-6FB8-8DE4-5DAB821293AA}"/>
                  </a:ext>
                </a:extLst>
              </p:cNvPr>
              <p:cNvSpPr/>
              <p:nvPr/>
            </p:nvSpPr>
            <p:spPr>
              <a:xfrm flipH="false" flipV="false">
                <a:off x="2865377" y="2798952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descr="c8824345-30ff-4f71-8785-f3e6661e2007" id="16" name="组合 15">
              <a:extLst>
                <a:ext uri="{FF2B5EF4-FFF2-40B4-BE49-F238E27FC236}">
                  <a16:creationId id="{D36F42B5-E984-C4B5-9B77-6F1FC75BF68B}"/>
                </a:ext>
              </a:extLst>
            </p:cNvPr>
            <p:cNvGrpSpPr/>
            <p:nvPr/>
          </p:nvGrpSpPr>
          <p:grpSpPr>
            <a:xfrm>
              <a:off x="6180318" y="2798952"/>
              <a:ext cx="5338582" cy="1525413"/>
              <a:chOff x="6180318" y="2798952"/>
              <a:chExt cx="5338582" cy="1525413"/>
            </a:xfrm>
          </p:grpSpPr>
          <p:sp>
            <p:nvSpPr>
              <p:cNvPr descr="07e69046-e07d-44f4-9e88-f1ac556fd737" id="23" name="Bullet2">
                <a:extLst>
                  <a:ext uri="{FF2B5EF4-FFF2-40B4-BE49-F238E27FC236}">
                    <a16:creationId id="{13B85DAF-4262-3E76-D70A-84FE8930152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180320" y="3305214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关键步骤</a:t>
                </a:r>
              </a:p>
            </p:txBody>
          </p:sp>
          <p:sp>
            <p:nvSpPr>
              <p:cNvPr descr="f8ff7409-42b1-4245-8db1-5f1870c4e939" id="27" name="Text2">
                <a:extLst>
                  <a:ext uri="{FF2B5EF4-FFF2-40B4-BE49-F238E27FC236}">
                    <a16:creationId id="{5866B0F1-24E3-FCD0-A1A4-BF631C40D3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false" flipV="false">
                <a:off x="6180318" y="3700312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酶解、树脂吸附洗脱、乙醇沉淀等是关键步骤。</a:t>
                </a:r>
              </a:p>
            </p:txBody>
          </p:sp>
          <p:sp>
            <p:nvSpPr>
              <p:cNvPr descr="a4c42f0f-cbba-491c-863f-b32e48b6a5d7" id="6" name="Number2">
                <a:extLst>
                  <a:ext uri="{FF2B5EF4-FFF2-40B4-BE49-F238E27FC236}">
                    <a16:creationId id="{8C06236F-B2A2-AC62-7A77-41414B307E04}"/>
                  </a:ext>
                </a:extLst>
              </p:cNvPr>
              <p:cNvSpPr/>
              <p:nvPr/>
            </p:nvSpPr>
            <p:spPr>
              <a:xfrm flipH="false" flipV="false">
                <a:off x="8385295" y="2798952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2</a:t>
                </a:r>
              </a:p>
            </p:txBody>
          </p:sp>
        </p:grpSp>
        <p:grpSp>
          <p:nvGrpSpPr>
            <p:cNvPr descr="6df54155-7536-4bd9-b613-02f18b8316d2" id="17" name="组合 16">
              <a:extLst>
                <a:ext uri="{FF2B5EF4-FFF2-40B4-BE49-F238E27FC236}">
                  <a16:creationId id="{226A5932-3341-DBB7-ED8C-A17A4F478C9F}"/>
                </a:ext>
              </a:extLst>
            </p:cNvPr>
            <p:cNvGrpSpPr/>
            <p:nvPr/>
          </p:nvGrpSpPr>
          <p:grpSpPr>
            <a:xfrm>
              <a:off x="660400" y="4603069"/>
              <a:ext cx="5338582" cy="1531031"/>
              <a:chOff x="660400" y="4603069"/>
              <a:chExt cx="5338582" cy="1531031"/>
            </a:xfrm>
          </p:grpSpPr>
          <p:sp>
            <p:nvSpPr>
              <p:cNvPr descr="4f8e6d3d-4f35-4997-87f3-1ffd0825927f" id="80" name="Bullet3">
                <a:extLst>
                  <a:ext uri="{FF2B5EF4-FFF2-40B4-BE49-F238E27FC236}">
                    <a16:creationId id="{D5F4CE42-C9E9-7FCC-45D1-3DCCF799A67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true" flipV="false">
                <a:off x="660402" y="5114949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最终产品</a:t>
                </a:r>
              </a:p>
            </p:txBody>
          </p:sp>
          <p:sp>
            <p:nvSpPr>
              <p:cNvPr descr="bb94bf49-9827-4d0e-b4c8-f91f5a0984c1" id="81" name="Text3">
                <a:extLst>
                  <a:ext uri="{FF2B5EF4-FFF2-40B4-BE49-F238E27FC236}">
                    <a16:creationId id="{E0335E30-6B82-D3F5-E872-58AEB8E193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true" flipV="false">
                <a:off x="660400" y="5510047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最终得到肝素钠精品。</a:t>
                </a:r>
              </a:p>
            </p:txBody>
          </p:sp>
          <p:sp>
            <p:nvSpPr>
              <p:cNvPr descr="d1826995-7166-4037-afb4-9167381560a6" id="8" name="Number3">
                <a:extLst>
                  <a:ext uri="{FF2B5EF4-FFF2-40B4-BE49-F238E27FC236}">
                    <a16:creationId id="{3C9B70D9-CF47-00D1-5BD6-D15772EB4F9D}"/>
                  </a:ext>
                </a:extLst>
              </p:cNvPr>
              <p:cNvSpPr/>
              <p:nvPr/>
            </p:nvSpPr>
            <p:spPr>
              <a:xfrm flipH="false" flipV="false">
                <a:off x="2865377" y="4603069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3</a:t>
                </a:r>
              </a:p>
            </p:txBody>
          </p:sp>
        </p:grpSp>
        <p:grpSp>
          <p:nvGrpSpPr>
            <p:cNvPr descr="3167aa68-2c43-4091-a251-6accd46d8e13" id="18" name="组合 17">
              <a:extLst>
                <a:ext uri="{FF2B5EF4-FFF2-40B4-BE49-F238E27FC236}">
                  <a16:creationId id="{4CAA6F9E-ECBB-C55E-31DF-EFBF31DD4918}"/>
                </a:ext>
              </a:extLst>
            </p:cNvPr>
            <p:cNvGrpSpPr/>
            <p:nvPr/>
          </p:nvGrpSpPr>
          <p:grpSpPr>
            <a:xfrm>
              <a:off x="6180318" y="4603069"/>
              <a:ext cx="5338582" cy="1531031"/>
              <a:chOff x="6180318" y="4603069"/>
              <a:chExt cx="5338582" cy="1531031"/>
            </a:xfrm>
          </p:grpSpPr>
          <p:sp>
            <p:nvSpPr>
              <p:cNvPr descr="e577e6e4-26a6-4a0f-b59a-a716e15426cf" id="84" name="Bullet4">
                <a:extLst>
                  <a:ext uri="{FF2B5EF4-FFF2-40B4-BE49-F238E27FC236}">
                    <a16:creationId id="{3231D6BA-EAAC-42DE-B846-95641CC2EBE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true" flipV="false">
                <a:off x="6180320" y="5114949"/>
                <a:ext cx="5338578" cy="395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b="true" i="false" lang="en-US" sz="1800" u="none">
                    <a:solidFill>
                      <a:srgbClr val="000000"/>
                    </a:solidFill>
                    <a:ea typeface="微软雅黑"/>
                  </a:rPr>
                  <a:t>流程连贯性</a:t>
                </a:r>
              </a:p>
            </p:txBody>
          </p:sp>
          <p:sp>
            <p:nvSpPr>
              <p:cNvPr descr="ec891d36-19e9-4771-86ac-531349cdfbb3" id="85" name="Text4">
                <a:extLst>
                  <a:ext uri="{FF2B5EF4-FFF2-40B4-BE49-F238E27FC236}">
                    <a16:creationId id="{8CEC14D4-61EE-65A9-2EFF-0B6E9A1B149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H="true" flipV="false">
                <a:off x="6180318" y="5510047"/>
                <a:ext cx="5338582" cy="624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t" anchorCtr="false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b="false" i="false" lang="en-US" strike="noStrike" sz="1200" u="none">
                    <a:solidFill>
                      <a:srgbClr val="000000"/>
                    </a:solidFill>
                    <a:ea typeface="微软雅黑"/>
                  </a:rPr>
                  <a:t>各步骤紧密相连，保证提取过程的连贯性。</a:t>
                </a:r>
              </a:p>
            </p:txBody>
          </p:sp>
          <p:sp>
            <p:nvSpPr>
              <p:cNvPr descr="cc38260a-bee3-4a7f-bcf8-fdd21f187062" id="9" name="Number4">
                <a:extLst>
                  <a:ext uri="{FF2B5EF4-FFF2-40B4-BE49-F238E27FC236}">
                    <a16:creationId id="{1910C7F3-669B-9248-EC52-9AD5C93D3822}"/>
                  </a:ext>
                </a:extLst>
              </p:cNvPr>
              <p:cNvSpPr/>
              <p:nvPr/>
            </p:nvSpPr>
            <p:spPr>
              <a:xfrm flipH="false" flipV="false">
                <a:off x="8385295" y="4603069"/>
                <a:ext cx="928628" cy="40827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false" rtlCol="0"/>
              <a:lstStyle/>
              <a:p>
                <a:pPr algn="ctr"/>
                <a:r>
                  <a:rPr b="true" i="false" lang="en-US" sz="1800" u="none">
                    <a:solidFill>
                      <a:srgbClr val="FFFFFF"/>
                    </a:solidFill>
                    <a:latin typeface="Arial"/>
                  </a:rPr>
                  <a:t>4</a:t>
                </a:r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descr="ca82e4c2-46dc-43a5-8249-37b88f1d19b3" id="2" name=""/>
          <p:cNvSpPr>
            <a:spLocks noGrp="1"/>
          </p:cNvSpPr>
          <p:nvPr>
            <p:ph hasCustomPrompt="1" type="title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true" i="false" lang="en-US" sz="6000" u="none">
                <a:solidFill>
                  <a:srgbClr val="FFFFFF"/>
                </a:solidFill>
                <a:ea typeface="微软雅黑"/>
              </a:rPr>
              <a:t>谢谢观看</a:t>
            </a:r>
          </a:p>
        </p:txBody>
      </p:sp>
      <p:sp>
        <p:nvSpPr>
          <p:cNvPr descr="ec1b8c81-9eb5-4bf5-82cd-f242f71f0eb9" id="6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b="false" i="false" lang="en-US" sz="1200" u="none">
                <a:solidFill>
                  <a:srgbClr val="FFFFFF"/>
                </a:solidFill>
                <a:ea typeface="微软雅黑"/>
              </a:rPr>
              <a:t>报告人名称</a:t>
            </a:r>
          </a:p>
        </p:txBody>
      </p:sp>
      <p:sp>
        <p:nvSpPr>
          <p:cNvPr descr="17ef769b-0845-4e1b-ab13-1fc882e07bf9" id="5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 anchorCtr="false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>
                <a:latin typeface="微软雅黑"/>
              </a:rPr>
              <a:t>20xx.xx.xx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10756900" y="6413500"/>
            <a:ext cx="1371600" cy="381000"/>
          </a:xfrm>
          <a:prstGeom prst="roundRect">
            <a:avLst/>
          </a:prstGeom>
          <a:solidFill>
            <a:srgbClr val="FFFFFF"/>
          </a:solidFill>
        </p:spPr>
        <p:txBody>
          <a:bodyPr anchor="ctr" rtlCol="false" wrap="none"/>
          <a:lstStyle/>
          <a:p>
            <a:pPr algn="ctr">
              <a:defRPr/>
            </a:pPr>
            <a:r>
              <a:rPr lang="en-US" sz="1200">
                <a:solidFill>
                  <a:srgbClr val="000000"/>
                </a:solidFill>
              </a:rPr>
              <a:t>内容由夸克AI生成</a:t>
            </a:r>
            <a:endParaRPr 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NET" val="8.0.0"/>
  <p:tag name="AS_OS" val="Microsoft Windows NT 10.0.22631.0"/>
  <p:tag name="AS_RELEASE_DATE" val="2023.10.14"/>
  <p:tag name="AS_TITLE" val="Aspose.Slides for .NET6"/>
  <p:tag name="AS_VERSION" val="23.10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  <p:tag name="ISLIDE.THEME" val="7175b78d-d4e5-4ebd-ad87-e9c3f5a13e49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3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4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5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9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23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ags/tag25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simple"/>
</p:tagLst>
</file>

<file path=ppt/theme/theme1.xml><?xml version="1.0" encoding="utf-8"?>
<a:theme xmlns:r="http://schemas.openxmlformats.org/officeDocument/2006/relationships"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19CD9"/>
      </a:accent1>
      <a:accent2>
        <a:srgbClr val="054C87"/>
      </a:accent2>
      <a:accent3>
        <a:srgbClr val="054C87"/>
      </a:accent3>
      <a:accent4>
        <a:srgbClr val="054C87"/>
      </a:accent4>
      <a:accent5>
        <a:srgbClr val="054C87"/>
      </a:accent5>
      <a:accent6>
        <a:srgbClr val="054C87"/>
      </a:accent6>
      <a:hlink>
        <a:srgbClr val="519CD9"/>
      </a:hlink>
      <a:folHlink>
        <a:srgbClr val="BFBFBF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iSlide#7175b78d-d4e5-4ebd-ad87-e9c3f5a13e49</Template>
  <Manager>iSlide</Manager>
  <Company>iSlide</Company>
  <PresentationFormat>Widescreen</PresentationFormat>
  <Paragraphs>102</Paragraphs>
  <Slides>12</Slides>
  <Notes>7</Notes>
  <TotalTime>4</TotalTime>
  <HiddenSlides>7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7">
      <vt:lpstr>Arial</vt:lpstr>
      <vt:lpstr>微软雅黑</vt:lpstr>
      <vt:lpstr>Calibri Light</vt:lpstr>
      <vt:lpstr>Calibri</vt:lpstr>
      <vt:lpstr>Designed by iSlide</vt:lpstr>
      <vt:lpstr>Presentation Title Goes Here</vt:lpstr>
      <vt:lpstr>Agenda</vt:lpstr>
      <vt:lpstr>Click to add title</vt:lpstr>
      <vt:lpstr>Click to add title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23.1000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2023-06-15T16:00:00Z</dcterms:created>
  <dc:creator>iSlide</dc:creator>
  <cp:lastModifiedBy>iSlide</cp:lastModifiedBy>
  <cp:lastPrinted>2023-06-15T16:00:00Z</cp:lastPrinted>
  <dcterms:modified xsi:type="dcterms:W3CDTF">2024-01-12T10:23:42Z</dcterms:modified>
  <cp:revision>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SLIDE.THEME">
    <vt:lpwstr>7175b78d-d4e5-4ebd-ad87-e9c3f5a13e49</vt:lpwstr>
  </property>
</Properties>
</file>