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eg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p15="http://schemas.microsoft.com/office/powerpoint/2012/main" xmlns:r="http://schemas.openxmlformats.org/officeDocument/2006/relationships" xmlns:a="http://schemas.openxmlformats.org/drawingml/2006/main" xmlns:mc="http://schemas.openxmlformats.org/markup-compatibility/2006" firstSlideNum="1" mc:Ignorable="p15">
  <p:sldMasterIdLst>
    <p:sldMasterId id="2147483648" r:id="rId0"/>
  </p:sldMasterIdLst>
  <p:notesMasterIdLst>
    <p:notesMasterId r:id="rId15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 type="screen16x9"/>
  <p:notesSz cx="6858000" cy="9144000"/>
  <p:defaultTextStyle>
    <a:defPPr>
      <a:defRPr lang="en-US"/>
    </a:defPPr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pos="416" userDrawn="true">
          <p15:clr>
            <a:srgbClr val="A4A3A4"/>
          </p15:clr>
        </p15:guide>
        <p15:guide id="2" pos="7256" userDrawn="true">
          <p15:clr>
            <a:srgbClr val="A4A3A4"/>
          </p15:clr>
        </p15:guide>
        <p15:guide id="3" orient="horz" pos="648" userDrawn="true">
          <p15:clr>
            <a:srgbClr val="A4A3A4"/>
          </p15:clr>
        </p15:guide>
        <p15:guide id="4" orient="horz" pos="712" userDrawn="true">
          <p15:clr>
            <a:srgbClr val="A4A3A4"/>
          </p15:clr>
        </p15:guide>
        <p15:guide id="5" orient="horz" pos="3928" userDrawn="true">
          <p15:clr>
            <a:srgbClr val="A4A3A4"/>
          </p15:clr>
        </p15:guide>
        <p15:guide id="6" orient="horz" pos="3864" userDrawn="true">
          <p15:clr>
            <a:srgbClr val="A4A3A4"/>
          </p15:clr>
        </p15:guide>
      </p15:sldGuideLst>
    </p:ext>
  </p:extLst>
</p:presentation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/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3" Type="http://schemas.openxmlformats.org/officeDocument/2006/relationships/slide" Target="slides/slide13.xml" /><Relationship Id="rId10" Type="http://schemas.openxmlformats.org/officeDocument/2006/relationships/slide" Target="slides/slide10.xml" /><Relationship Id="rId8" Type="http://schemas.openxmlformats.org/officeDocument/2006/relationships/slide" Target="slides/slide8.xml" /><Relationship Id="rId12" Type="http://schemas.openxmlformats.org/officeDocument/2006/relationships/slide" Target="slides/slide12.xml" /><Relationship Id="rId11" Type="http://schemas.openxmlformats.org/officeDocument/2006/relationships/slide" Target="slides/slide11.xml" /><Relationship Id="rId14" Type="http://schemas.openxmlformats.org/officeDocument/2006/relationships/slide" Target="slides/slide14.xml" /><Relationship Id="rId15" Type="http://schemas.openxmlformats.org/officeDocument/2006/relationships/notesMaster" Target="notesMasters/notesMaster1.xml" /><Relationship Id="rId16" Type="http://schemas.openxmlformats.org/officeDocument/2006/relationships/tableStyles" Target="tableStyle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pPr/>
            <a:fld id="{BD6D97A0-E1CB-40E4-B803-7AC727817432}" type="datetimeFigureOut">
              <a:rPr lang="en-US" smtClean="false"/>
              <a:t>6/16/2023</a:t>
            </a:fld>
            <a:endParaRPr lang="en-US"/>
          </a:p>
        </p:txBody>
      </p:sp>
      <p:sp>
        <p:nvSpPr>
          <p:cNvPr id="4" name="Slide Image Placeholder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p>
            <a:pPr/>
            <a:endParaRPr/>
          </a:p>
        </p:txBody>
      </p:sp>
      <p:sp>
        <p:nvSpPr>
          <p:cNvPr id="5" name="Notes Placeholder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en-US"/>
              <a:t>Click to edit Master text styles</a:t>
            </a:r>
            <a:endParaRPr/>
          </a:p>
          <a:p>
            <a:pPr lvl="1"/>
            <a:r>
              <a:rPr lang="en-US"/>
              <a:t>Second level</a:t>
            </a:r>
            <a:endParaRPr/>
          </a:p>
          <a:p>
            <a:pPr lvl="2"/>
            <a:r>
              <a:rPr lang="en-US"/>
              <a:t>Third level</a:t>
            </a:r>
            <a:endParaRPr/>
          </a:p>
          <a:p>
            <a:pPr lvl="3"/>
            <a:r>
              <a:rPr lang="en-US"/>
              <a:t>Fourth level</a:t>
            </a:r>
            <a:endParaRPr/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pPr/>
            <a:fld id="{9554855B-BA54-4C4A-B911-E3E86EB8B733}" type="slidenum">
              <a:rPr lang="en-US" smtClean="false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image" Target="media/image1.jpeg" /><Relationship Id="rId0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1.jpeg" /></Relationships>
</file>

<file path=ppt/slideLayouts/_rels/slideLayout5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1.jpeg" /></Relationships>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showMasterSp="false" type="title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bacc51e4-e7bf-4ab7-8fd9-815d76dc49d0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Rectangle 4" descr="0a152ff7-ca66-4f43-a7f8-7c3397a6ac9c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true">
            <a:gsLst>
              <a:gs pos="1500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0" scaled="tru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zh-CN" altLang="en-US"/>
          </a:p>
        </p:txBody>
      </p:sp>
      <p:sp>
        <p:nvSpPr>
          <p:cNvPr id="4" name="Title 1" descr="41cbf566-128c-4f66-a02f-39c56ed19230"/>
          <p:cNvSpPr>
            <a:spLocks noGrp="true"/>
          </p:cNvSpPr>
          <p:nvPr>
            <p:ph type="ctrTitle" hasCustomPrompt="true"/>
          </p:nvPr>
        </p:nvSpPr>
        <p:spPr>
          <a:xfrm flipH="false" flipV="false">
            <a:off x="660400" y="1447800"/>
            <a:ext cx="6826250" cy="1934193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pPr/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5" name="Subtitle 2" descr="f8d780b3-da12-4fa5-8132-d1f9fbee1765"/>
          <p:cNvSpPr>
            <a:spLocks noGrp="true"/>
          </p:cNvSpPr>
          <p:nvPr>
            <p:ph type="subTitle" idx="1" hasCustomPrompt="true"/>
          </p:nvPr>
        </p:nvSpPr>
        <p:spPr>
          <a:xfrm flipH="false" flipV="false">
            <a:off x="660400" y="3655399"/>
            <a:ext cx="6826250" cy="508703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/>
            <a:r>
              <a:rPr lang="en-US" altLang="zh-CN"/>
              <a:t>Click to add subtitle</a:t>
            </a:r>
            <a:endParaRPr lang="en-US"/>
          </a:p>
        </p:txBody>
      </p:sp>
      <p:sp>
        <p:nvSpPr>
          <p:cNvPr id="6" name="Text Placeholder 3" descr="f3a7febc-a390-4832-9b91-09274d6004f7"/>
          <p:cNvSpPr>
            <a:spLocks noGrp="true"/>
          </p:cNvSpPr>
          <p:nvPr>
            <p:ph type="body" sz="quarter" idx="13" hasCustomPrompt="true"/>
          </p:nvPr>
        </p:nvSpPr>
        <p:spPr>
          <a:xfrm flipH="false" flipV="false">
            <a:off x="660400" y="5586374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7" name="Text Placeholder 4294967294" descr="e2031154-5992-4718-8f57-b9a24e01e177"/>
          <p:cNvSpPr>
            <a:spLocks noGrp="true"/>
          </p:cNvSpPr>
          <p:nvPr>
            <p:ph type="body" sz="quarter" idx="14" hasCustomPrompt="true"/>
          </p:nvPr>
        </p:nvSpPr>
        <p:spPr>
          <a:xfrm flipH="false" flipV="false">
            <a:off x="660398" y="5859780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hf sldNum="false" hdr="false"/>
</p:sldLayout>
</file>

<file path=ppt/slideLayouts/slideLayout2.xml><?xml version="1.0" encoding="utf-8"?>
<p:sldLayout xmlns:p="http://schemas.openxmlformats.org/presentationml/2006/main" xmlns:a="http://schemas.openxmlformats.org/drawingml/2006/main" type="obj">
  <p:cSld name="Title and Content"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 descr="924524b6-aba3-4ae6-884f-6da059bc39dd"/>
          <p:cNvSpPr>
            <a:spLocks noGrp="true"/>
          </p:cNvSpPr>
          <p:nvPr>
            <p:ph type="title" hasCustomPrompt="true"/>
          </p:nvPr>
        </p:nvSpPr>
        <p:spPr/>
        <p:txBody>
          <a:bodyPr/>
          <a:lstStyle/>
          <a:p>
            <a:pPr/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10" name="Content Placeholder 2" descr="608ba491-7aee-4e70-80df-57641ecac650"/>
          <p:cNvSpPr>
            <a:spLocks noGrp="true"/>
          </p:cNvSpPr>
          <p:nvPr>
            <p:ph idx="1" hasCustomPrompt="true"/>
          </p:nvPr>
        </p:nvSpPr>
        <p:spPr/>
        <p:txBody>
          <a:bodyPr/>
          <a:lstStyle/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11" name="Date Placeholder 3" descr="1b9dc173-0d3d-4e2f-8c7b-574f23241b1c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pPr/>
            <a:fld id="{43A25592-9C3F-48AB-9A3F-F2A64B129A6F}" type="datetimeFigureOut">
              <a:rPr lang="en-US" smtClean="false"/>
              <a:t>6/16/2023</a:t>
            </a:fld>
            <a:endParaRPr lang="en-US"/>
          </a:p>
        </p:txBody>
      </p:sp>
      <p:sp>
        <p:nvSpPr>
          <p:cNvPr id="12" name="Footer Placeholder 4" descr="b383bea8-517c-4aa2-84d5-4f8ef530ceb6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/>
          </a:p>
        </p:txBody>
      </p:sp>
      <p:sp>
        <p:nvSpPr>
          <p:cNvPr id="13" name="Slide Number Placeholder 5" descr="4d631918-6c3d-4223-942e-7b7cc621c07d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C8BB1146-E542-4D4E-B8E9-6919A11DDD48}" type="slidenum">
              <a:rPr lang="en-US" smtClean="false"/>
              <a:t>‹#›</a:t>
            </a:fld>
            <a:endParaRPr lang="en-US"/>
          </a:p>
        </p:txBody>
      </p:sp>
    </p:spTree>
  </p:cSld>
  <p:clrMapOvr>
    <a:masterClrMapping/>
  </p:clrMapOvr>
  <p:transition/>
  <p:hf hdr="false"/>
</p:sldLayout>
</file>

<file path=ppt/slideLayouts/slideLayout3.xml><?xml version="1.0" encoding="utf-8"?>
<p:sldLayout xmlns:p="http://schemas.openxmlformats.org/presentationml/2006/main" xmlns:a="http://schemas.openxmlformats.org/drawingml/2006/main">
  <p:cSld name="Agenda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 descr="5cdfbee0-a996-4aa8-8814-55107bf81030"/>
          <p:cNvSpPr>
            <a:spLocks noGrp="true"/>
          </p:cNvSpPr>
          <p:nvPr>
            <p:ph type="title" hasCustomPrompt="true"/>
          </p:nvPr>
        </p:nvSpPr>
        <p:spPr>
          <a:xfrm>
            <a:off x="660400" y="1500187"/>
            <a:ext cx="2836562" cy="915667"/>
          </a:xfrm>
        </p:spPr>
        <p:txBody>
          <a:bodyPr anchor="t">
            <a:normAutofit/>
          </a:bodyPr>
          <a:lstStyle>
            <a:lvl1pPr algn="r">
              <a:defRPr sz="2400"/>
            </a:lvl1pPr>
          </a:lstStyle>
          <a:p>
            <a:pPr/>
            <a:r>
              <a:rPr lang="en-US"/>
              <a:t>Agenda</a:t>
            </a:r>
            <a:endParaRPr lang="en-US"/>
          </a:p>
        </p:txBody>
      </p:sp>
      <p:sp>
        <p:nvSpPr>
          <p:cNvPr id="16" name="Content Placeholder 2" descr="dd29de77-9ca2-4f1f-9b39-260694cd1570"/>
          <p:cNvSpPr>
            <a:spLocks noGrp="true"/>
          </p:cNvSpPr>
          <p:nvPr>
            <p:ph sz="quarter" idx="1" hasCustomPrompt="true"/>
          </p:nvPr>
        </p:nvSpPr>
        <p:spPr>
          <a:xfrm>
            <a:off x="3745078" y="1500188"/>
            <a:ext cx="7773821" cy="4633912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17" name="Date Placeholder 4" descr="79ac5538-b321-4a8a-8a23-7a6d3e7fb46a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pPr/>
            <a:fld id="{43A25592-9C3F-48AB-9A3F-F2A64B129A6F}" type="datetimeFigureOut">
              <a:rPr lang="en-US" smtClean="false"/>
              <a:t>6/16/2023</a:t>
            </a:fld>
            <a:endParaRPr lang="en-US"/>
          </a:p>
        </p:txBody>
      </p:sp>
      <p:sp>
        <p:nvSpPr>
          <p:cNvPr id="18" name="Footer Placeholder 5" descr="88c194ca-12b4-4006-9549-ca349c8ce04f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/>
          </a:p>
        </p:txBody>
      </p:sp>
      <p:sp>
        <p:nvSpPr>
          <p:cNvPr id="19" name="Slide Number Placeholder 6" descr="bb3fce64-8f81-45e8-ba6a-47c3914d4cf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C8BB1146-E542-4D4E-B8E9-6919A11DDD48}" type="slidenum">
              <a:rPr lang="en-US" smtClean="false"/>
              <a:t>‹#›</a:t>
            </a:fld>
            <a:endParaRPr lang="en-US"/>
          </a:p>
        </p:txBody>
      </p:sp>
      <p:cxnSp>
        <p:nvCxnSpPr>
          <p:cNvPr id="20" name="Straight Connector 7" descr="dce094fb-e110-451f-a015-c231ce52cde3"/>
          <p:cNvCxnSpPr/>
          <p:nvPr/>
        </p:nvCxnSpPr>
        <p:spPr>
          <a:xfrm flipH="true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Freeform: Shape 8" descr="9b5eba21-9be1-4615-8358-edbcd39e8535"/>
          <p:cNvSpPr>
            <a:spLocks noChangeAspect="true"/>
          </p:cNvSpPr>
          <p:nvPr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p="http://schemas.openxmlformats.org/presentationml/2006/main" xmlns:r="http://schemas.openxmlformats.org/officeDocument/2006/relationships" xmlns:a="http://schemas.openxmlformats.org/drawingml/2006/main" showMasterSp="false" type="secHead">
  <p:cSld name="Section Header">
    <p:bg>
      <p:bgRef idx="1001">
        <a:schemeClr val="bg1"/>
      </p:bgRef>
    </p:bg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8947c632-3ccc-4634-b705-cdb4c7ffe7b7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4" name="Rectangle 7" descr="d9a6dac8-f4d8-4aad-9e5e-b9c542fefc80"/>
          <p:cNvSpPr/>
          <p:nvPr/>
        </p:nvSpPr>
        <p:spPr>
          <a:xfrm>
            <a:off x="-12702" y="0"/>
            <a:ext cx="12192000" cy="6858000"/>
          </a:xfrm>
          <a:prstGeom prst="rect">
            <a:avLst/>
          </a:prstGeom>
          <a:gradFill flip="none" rotWithShape="true">
            <a:gsLst>
              <a:gs pos="1500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0" scaled="tru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zh-CN" altLang="en-US"/>
          </a:p>
        </p:txBody>
      </p:sp>
      <p:sp>
        <p:nvSpPr>
          <p:cNvPr id="25" name="Title 3" descr="0ec7ac6f-9e22-4240-84f9-120794c4d192"/>
          <p:cNvSpPr>
            <a:spLocks noGrp="true"/>
          </p:cNvSpPr>
          <p:nvPr>
            <p:ph type="title" sz="half"/>
          </p:nvPr>
        </p:nvSpPr>
        <p:spPr/>
        <p:txBody>
          <a:bodyPr/>
          <a:lstStyle/>
          <a:p>
            <a:pPr/>
            <a:fld id="{43A25592-9C3F-48AB-9A3F-F2A64B129A6F}" type="datetimeFigureOut">
              <a:rPr lang="en-US" smtClean="false"/>
              <a:t>6/14/2023</a:t>
            </a:fld>
            <a:endParaRPr lang="en-US"/>
          </a:p>
        </p:txBody>
      </p:sp>
      <p:sp>
        <p:nvSpPr>
          <p:cNvPr id="26" name="Text Placeholder 4" descr="d932f2a6-1488-47c8-9ea0-c5790b5f2c10"/>
          <p:cNvSpPr>
            <a:spLocks noGrp="true"/>
          </p:cNvSpPr>
          <p:nvPr>
            <p:ph type="body" sz="quarter" idx="1"/>
          </p:nvPr>
        </p:nvSpPr>
        <p:spPr/>
        <p:txBody>
          <a:bodyPr/>
          <a:lstStyle/>
          <a:p>
            <a:pPr/>
            <a:endParaRPr lang="en-US"/>
          </a:p>
        </p:txBody>
      </p:sp>
      <p:sp>
        <p:nvSpPr>
          <p:cNvPr id="27" name="Date Placeholder 5" descr="8fdf73c8-ccb3-401c-a012-294fe7e532a3"/>
          <p:cNvSpPr>
            <a:spLocks noGrp="true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C8BB1146-E542-4D4E-B8E9-6919A11DDD48}" type="slidenum">
              <a:rPr lang="en-US" smtClean="false"/>
              <a:t>‹#›</a:t>
            </a:fld>
            <a:endParaRPr lang="en-US"/>
          </a:p>
        </p:txBody>
      </p:sp>
      <p:sp>
        <p:nvSpPr>
          <p:cNvPr id="28" name="Rectangle 8" descr="cc2d1f07-e8b4-46b4-a63d-d048af2dc5b1"/>
          <p:cNvSpPr/>
          <p:nvPr/>
        </p:nvSpPr>
        <p:spPr>
          <a:xfrm>
            <a:off x="-25404" y="1981200"/>
            <a:ext cx="7793572" cy="3505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zh-CN" altLang="en-US"/>
          </a:p>
        </p:txBody>
      </p:sp>
      <p:sp>
        <p:nvSpPr>
          <p:cNvPr id="29" name="Footer Placeholder 1" descr="8ca5c24d-412b-44ec-ad85-8b84a9cc66a3"/>
          <p:cNvSpPr>
            <a:spLocks noGrp="true"/>
          </p:cNvSpPr>
          <p:nvPr>
            <p:ph type="ftr" idx="11" hasCustomPrompt="true"/>
          </p:nvPr>
        </p:nvSpPr>
        <p:spPr>
          <a:xfrm>
            <a:off x="654050" y="2441601"/>
            <a:ext cx="6489700" cy="98739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pPr/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0" name="Slide Number Placeholder 2" descr="7002d1de-0dc5-493c-8f47-17bc4537e11d"/>
          <p:cNvSpPr>
            <a:spLocks noGrp="true"/>
          </p:cNvSpPr>
          <p:nvPr>
            <p:ph type="sldNum" idx="12" hasCustomPrompt="true"/>
          </p:nvPr>
        </p:nvSpPr>
        <p:spPr>
          <a:xfrm>
            <a:off x="660400" y="3429000"/>
            <a:ext cx="6489700" cy="17907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add text</a:t>
            </a:r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hf hdr="false"/>
</p:sldLayout>
</file>

<file path=ppt/slideLayouts/slideLayout5.xml><?xml version="1.0" encoding="utf-8"?>
<p:sldLayout xmlns:p="http://schemas.openxmlformats.org/presentationml/2006/main" xmlns:a="http://schemas.openxmlformats.org/drawingml/2006/main" type="titleOnly">
  <p:cSld name="Title Only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/>
          <a:lstStyle/>
          <a:p>
            <a:pPr/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3" name="Date Placeholder 2" descr="9d16797f-71ec-4eb0-9ee3-38593acfd2a5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pPr/>
            <a:fld id="{43A25592-9C3F-48AB-9A3F-F2A64B129A6F}" type="datetimeFigureOut">
              <a:rPr lang="en-US" smtClean="false"/>
              <a:t>6/16/2023</a:t>
            </a:fld>
            <a:endParaRPr lang="en-US"/>
          </a:p>
        </p:txBody>
      </p:sp>
      <p:sp>
        <p:nvSpPr>
          <p:cNvPr id="34" name="Footer Placeholder 3" descr="1a77af76-f7a0-43a3-a131-e57e42ce254b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/>
          </a:p>
        </p:txBody>
      </p:sp>
      <p:sp>
        <p:nvSpPr>
          <p:cNvPr id="35" name="Slide Number Placeholder 4" descr="ab28cac9-dc33-4450-a077-557ccc79e57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C8BB1146-E542-4D4E-B8E9-6919A11DDD48}" type="slidenum">
              <a:rPr lang="en-US" smtClean="false"/>
              <a:t>‹#›</a:t>
            </a:fld>
            <a:endParaRPr lang="en-US"/>
          </a:p>
        </p:txBody>
      </p:sp>
    </p:spTree>
  </p:cSld>
  <p:clrMapOvr>
    <a:masterClrMapping/>
  </p:clrMapOvr>
  <p:transition/>
  <p:hf hdr="false"/>
</p:sldLayout>
</file>

<file path=ppt/slideLayouts/slideLayout6.xml><?xml version="1.0" encoding="utf-8"?>
<p:sldLayout xmlns:p="http://schemas.openxmlformats.org/presentationml/2006/main" xmlns:a="http://schemas.openxmlformats.org/drawingml/2006/main" type="blank">
  <p:cSld name="Blank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Date Placeholder 1" descr="5205c1d6-0858-4016-9892-3dae31103c4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pPr/>
            <a:fld id="{43A25592-9C3F-48AB-9A3F-F2A64B129A6F}" type="datetimeFigureOut">
              <a:rPr lang="en-US" smtClean="false"/>
              <a:t>6/16/2023</a:t>
            </a:fld>
            <a:endParaRPr lang="en-US"/>
          </a:p>
        </p:txBody>
      </p:sp>
      <p:sp>
        <p:nvSpPr>
          <p:cNvPr id="38" name="Footer Placeholder 2" descr="5cc3feb7-b7de-4730-b58b-547bd34790cd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/>
          </a:p>
        </p:txBody>
      </p:sp>
      <p:sp>
        <p:nvSpPr>
          <p:cNvPr id="39" name="Slide Number Placeholder 3" descr="02fe90b1-7caf-4a52-a940-7af2d4bc940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C8BB1146-E542-4D4E-B8E9-6919A11DDD48}" type="slidenum">
              <a:rPr lang="en-US" smtClean="false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p="http://schemas.openxmlformats.org/presentationml/2006/main" xmlns:r="http://schemas.openxmlformats.org/officeDocument/2006/relationships" xmlns:a="http://schemas.openxmlformats.org/drawingml/2006/main" showMasterSp="false">
  <p:cSld name="Closing">
    <p:bg>
      <p:bgRef idx="1001">
        <a:schemeClr val="bg1"/>
      </p:bgRef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7df2c419-078f-4880-b945-3ddbc2166959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2" name="Rectangle 3" descr="826abd4f-1182-4287-a7d3-838f7e71494a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true">
            <a:gsLst>
              <a:gs pos="1500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0" scaled="tru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zh-CN" altLang="en-US"/>
          </a:p>
        </p:txBody>
      </p:sp>
      <p:sp>
        <p:nvSpPr>
          <p:cNvPr id="43" name="Title 1" descr="ca82e4c2-46dc-43a5-8249-37b88f1d19b3"/>
          <p:cNvSpPr>
            <a:spLocks noGrp="true"/>
          </p:cNvSpPr>
          <p:nvPr>
            <p:ph type="title" hasCustomPrompt="true"/>
          </p:nvPr>
        </p:nvSpPr>
        <p:spPr>
          <a:xfrm flipH="false" flipV="false">
            <a:off x="660400" y="1676400"/>
            <a:ext cx="5435600" cy="2143448"/>
          </a:xfrm>
        </p:spPr>
        <p:txBody>
          <a:bodyPr anchor="ctr">
            <a:noAutofit/>
          </a:bodyPr>
          <a:lstStyle>
            <a:lvl1pPr>
              <a:defRPr sz="6000"/>
            </a:lvl1pPr>
          </a:lstStyle>
          <a:p>
            <a:pPr/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44" name="Text Placeholder 4294967294" descr="ec1b8c81-9eb5-4bf5-82cd-f242f71f0eb9"/>
          <p:cNvSpPr>
            <a:spLocks noGrp="true"/>
          </p:cNvSpPr>
          <p:nvPr>
            <p:ph type="body" sz="quarter" idx="13" hasCustomPrompt="true"/>
          </p:nvPr>
        </p:nvSpPr>
        <p:spPr>
          <a:xfrm flipH="false" flipV="false">
            <a:off x="660400" y="5570220"/>
            <a:ext cx="4517887" cy="27432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ct val="1"/>
              </a:spcBef>
              <a:buNone/>
              <a:defRPr lang="en-US"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45" name="Text Placeholder 4" descr="17ef769b-0845-4e1b-ab13-1fc882e07bf9"/>
          <p:cNvSpPr>
            <a:spLocks noGrp="true"/>
          </p:cNvSpPr>
          <p:nvPr>
            <p:ph type="body" sz="quarter" idx="14" hasCustomPrompt="true"/>
          </p:nvPr>
        </p:nvSpPr>
        <p:spPr>
          <a:xfrm flipH="false" flipV="false">
            <a:off x="660400" y="5844540"/>
            <a:ext cx="4517887" cy="27432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ct val="1"/>
              </a:spcBef>
              <a:buNone/>
              <a:defRPr lang="en-US"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hf sldNum="false" hdr="false"/>
</p:sldLayout>
</file>

<file path=ppt/slideMasters/_rels/slideMaster1.xml.rels><?xml version="1.0" encoding="UTF-8" standalone="yes"?><Relationships xmlns="http://schemas.openxmlformats.org/package/2006/relationships"><Relationship Id="rId3" Type="http://schemas.openxmlformats.org/officeDocument/2006/relationships/slideLayout" Target="../slideLayouts/slideLayout4.xml" /><Relationship Id="rId0" Type="http://schemas.openxmlformats.org/officeDocument/2006/relationships/slideLayout" Target="../slideLayouts/slideLayout1.xml" /><Relationship Id="rId1" Type="http://schemas.openxmlformats.org/officeDocument/2006/relationships/slideLayout" Target="../slideLayouts/slideLayout2.xml" /><Relationship Id="rId2" Type="http://schemas.openxmlformats.org/officeDocument/2006/relationships/slideLayout" Target="../slideLayouts/slideLayout3.xml" /><Relationship Id="rId6" Type="http://schemas.openxmlformats.org/officeDocument/2006/relationships/slideLayout" Target="../slideLayouts/slideLayout7.xml" /><Relationship Id="rId4" Type="http://schemas.openxmlformats.org/officeDocument/2006/relationships/slideLayout" Target="../slideLayouts/slideLayout5.xml" /><Relationship Id="rId7" Type="http://schemas.openxmlformats.org/officeDocument/2006/relationships/theme" Target="../theme/theme1.xml" /><Relationship Id="rId5" Type="http://schemas.openxmlformats.org/officeDocument/2006/relationships/slideLayout" Target="../slideLayouts/slideLayout6.xml" /></Relationships>
</file>

<file path=ppt/slideMasters/slideMaster1.xml><?xml version="1.0" encoding="utf-8"?>
<p:sldMaster xmlns:p="http://schemas.openxmlformats.org/presentationml/2006/main" xmlns:p15="http://schemas.microsoft.com/office/powerpoint/2012/main" xmlns:r="http://schemas.openxmlformats.org/officeDocument/2006/relationships" xmlns:a="http://schemas.openxmlformats.org/drawingml/2006/main" xmlns:mc="http://schemas.openxmlformats.org/markup-compatibility/2006" mc:Ignorable="p15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true"/>
          </p:cNvSpPr>
          <p:nvPr>
            <p:ph type="title"/>
          </p:nvPr>
        </p:nvSpPr>
        <p:spPr>
          <a:xfrm flipH="false" flipV="false"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false" anchor="b">
            <a:normAutofit/>
          </a:bodyPr>
          <a:lstStyle/>
          <a:p>
            <a:pPr/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 flipH="false" flipV="false"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false">
            <a:normAutofit/>
          </a:bodyPr>
          <a:lstStyle/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false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3A25592-9C3F-48AB-9A3F-F2A64B129A6F}" type="datetimeFigureOut">
              <a:rPr lang="en-US" smtClean="false"/>
              <a:t>6/16/2023</a:t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3"/>
          </p:nvPr>
        </p:nvSpPr>
        <p:spPr>
          <a:xfrm>
            <a:off x="660399" y="6409690"/>
            <a:ext cx="3750733" cy="274320"/>
          </a:xfrm>
          <a:prstGeom prst="rect">
            <a:avLst/>
          </a:prstGeom>
        </p:spPr>
        <p:txBody>
          <a:bodyPr vert="horz" lIns="91440" tIns="45720" rIns="91440" bIns="45720" rtlCol="false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4"/>
          </p:nvPr>
        </p:nvSpPr>
        <p:spPr>
          <a:xfrm>
            <a:off x="7768168" y="6409690"/>
            <a:ext cx="3750732" cy="274320"/>
          </a:xfrm>
          <a:prstGeom prst="rect">
            <a:avLst/>
          </a:prstGeom>
        </p:spPr>
        <p:txBody>
          <a:bodyPr vert="horz" lIns="91440" tIns="45720" rIns="91440" bIns="45720" rtlCol="false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C8BB1146-E542-4D4E-B8E9-6919A11DDD48}" type="slidenum">
              <a:rPr lang="en-US" smtClean="false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p:transition/>
  <p:hf hdr="false" ftr="false" dt="false"/>
  <p:txStyles>
    <p:titleStyle>
      <a:lvl1pPr algn="l" defTabSz="914400" rtl="false" eaLnBrk="true" latinLnBrk="false" hangingPunct="true">
        <a:lnSpc>
          <a:spcPct val="100000"/>
        </a:lnSpc>
        <a:spcBef>
          <a:spcPct val="1"/>
        </a:spcBef>
        <a:buNone/>
        <a:defRPr sz="2800" b="tru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false" eaLnBrk="true" latinLnBrk="false" hangingPunct="true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false" eaLnBrk="true" latinLnBrk="false" hangingPunct="true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false" eaLnBrk="true" latinLnBrk="false" hangingPunct="true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false" eaLnBrk="true" latinLnBrk="false" hangingPunct="true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false" eaLnBrk="true" latinLnBrk="false" hangingPunct="true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>
        <p15:guide id="1" pos="416" userDrawn="true">
          <p15:clr>
            <a:srgbClr val="F26B43"/>
          </p15:clr>
        </p15:guide>
        <p15:guide id="2" pos="7256" userDrawn="true">
          <p15:clr>
            <a:srgbClr val="F26B43"/>
          </p15:clr>
        </p15:guide>
        <p15:guide id="3" orient="horz" pos="648" userDrawn="true">
          <p15:clr>
            <a:srgbClr val="F26B43"/>
          </p15:clr>
        </p15:guide>
        <p15:guide id="4" orient="horz" pos="712" userDrawn="true">
          <p15:clr>
            <a:srgbClr val="F26B43"/>
          </p15:clr>
        </p15:guide>
        <p15:guide id="5" orient="horz" pos="3928" userDrawn="true">
          <p15:clr>
            <a:srgbClr val="F26B43"/>
          </p15:clr>
        </p15:guide>
        <p15:guide id="6" orient="horz" pos="3864" userDrawn="true">
          <p15:clr>
            <a:srgbClr val="F26B43"/>
          </p15:clr>
        </p15:guide>
      </p15:sldGuideLst>
    </p:ext>
  </p:extLst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Relationship Id="rId1" Type="http://schemas.openxmlformats.org/officeDocument/2006/relationships/image" Target="media/image4.jp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Relationship Id="rId1" Type="http://schemas.openxmlformats.org/officeDocument/2006/relationships/image" Target="media/image5.jp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Relationship Id="rId1" Type="http://schemas.openxmlformats.org/officeDocument/2006/relationships/image" Target="media/image2.jpg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Relationship Id="rId1" Type="http://schemas.openxmlformats.org/officeDocument/2006/relationships/image" Target="media/image3.jpg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 descr="41cbf566-128c-4f66-a02f-39c56ed19230"/>
          <p:cNvSpPr>
            <a:spLocks noGrp="true"/>
          </p:cNvSpPr>
          <p:nvPr>
            <p:ph type="ctr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5400" b="true" i="false" u="none">
                <a:solidFill>
                  <a:srgbClr val="FFFFFF"/>
                </a:solidFill>
                <a:ea typeface="微软雅黑"/>
              </a:rPr>
              <a:t>有机溶剂沉淀法在生物大分子提取中的应用</a:t>
            </a:r>
            <a:endParaRPr/>
          </a:p>
        </p:txBody>
      </p:sp>
      <p:sp>
        <p:nvSpPr>
          <p:cNvPr id="3" name="" descr="f8d780b3-da12-4fa5-8132-d1f9fbee1765"/>
          <p:cNvSpPr>
            <a:spLocks noGrp="true"/>
          </p:cNvSpPr>
          <p:nvPr>
            <p:ph type="subTitle" idx="1" hasCustomPrompt="true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lang="en-US" sz="1600" b="false" i="false" u="none">
                <a:solidFill>
                  <a:srgbClr val="FFFFFF"/>
                </a:solidFill>
                <a:ea typeface="微软雅黑"/>
              </a:rPr>
              <a:t>探索有机溶剂沉淀法的原理与实例</a:t>
            </a:r>
            <a:endParaRPr/>
          </a:p>
        </p:txBody>
      </p:sp>
      <p:sp>
        <p:nvSpPr>
          <p:cNvPr id="4" name="" descr="f3a7febc-a390-4832-9b91-09274d6004f7"/>
          <p:cNvSpPr>
            <a:spLocks noGrp="true"/>
          </p:cNvSpPr>
          <p:nvPr>
            <p:ph type="body" sz="quarter" idx="13" hasCustomPrompt="true"/>
          </p:nvPr>
        </p:nvSpPr>
        <p:spPr/>
        <p:txBody>
          <a:bodyPr anchorCtr="false">
            <a:normAutofit fontScale="100000"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报告人名称</a:t>
            </a:r>
            <a:r>
              <a:rPr lang="en-US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:  </a:t>
            </a:r>
            <a:r>
              <a:rPr lang="zh-CN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陈宇豪</a:t>
            </a:r>
            <a:r>
              <a:rPr lang="en-US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  </a:t>
            </a:r>
            <a:r>
              <a:rPr lang="zh-CN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江钱隆</a:t>
            </a:r>
            <a:endParaRPr/>
          </a:p>
        </p:txBody>
      </p:sp>
      <p:sp>
        <p:nvSpPr>
          <p:cNvPr id="5" name="" descr="e2031154-5992-4718-8f57-b9a24e01e177"/>
          <p:cNvSpPr>
            <a:spLocks noGrp="true"/>
          </p:cNvSpPr>
          <p:nvPr>
            <p:ph type="body" sz="quarter" idx="14" hasCustomPrompt="true"/>
          </p:nvPr>
        </p:nvSpPr>
        <p:spPr/>
        <p:txBody>
          <a:bodyPr anchorCtr="false">
            <a:normAutofit fontScale="100000"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>
                <a:latin typeface="微软雅黑"/>
                <a:ea typeface="微软雅黑"/>
                <a:cs typeface="+mn-cs"/>
              </a:rPr>
              <a:t>2025.11.06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目录</a:t>
            </a:r>
            <a:endParaRPr/>
          </a:p>
        </p:txBody>
      </p:sp>
      <p:grpSp>
        <p:nvGrpSpPr>
          <p:cNvPr id="136" name="4caed9d6-c0d5-402d-a13c-963d60d56e8c.source.5.zh-Hans.pptx" descr="c257e28b-b6c5-4cc6-a02f-3a16770daf03"/>
          <p:cNvGrpSpPr/>
          <p:nvPr/>
        </p:nvGrpSpPr>
        <p:grpSpPr>
          <a:xfrm>
            <a:off x="0" y="1130300"/>
            <a:ext cx="12192000" cy="4305311"/>
            <a:chOff x="0" y="1130300"/>
            <a:chExt cx="12192000" cy="4305311"/>
          </a:xfrm>
        </p:grpSpPr>
        <p:sp>
          <p:nvSpPr>
            <p:cNvPr id="137" name="矩形 1" descr="c2b2caf2-6115-479e-bd52-c09973e5bdce"/>
            <p:cNvSpPr>
              <a:spLocks noChangeAspect="true"/>
            </p:cNvSpPr>
            <p:nvPr/>
          </p:nvSpPr>
          <p:spPr>
            <a:xfrm flipH="false" flipV="false">
              <a:off x="0" y="3406786"/>
              <a:ext cx="12192000" cy="107606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false" anchor="ctr" anchorCtr="false">
              <a:noAutofit/>
            </a:bodyPr>
            <a:lstStyle/>
            <a:p>
              <a:pPr algn="l"/>
              <a:endParaRPr/>
            </a:p>
          </p:txBody>
        </p:sp>
        <p:cxnSp>
          <p:nvCxnSpPr>
            <p:cNvPr id="138" name="直接箭头连接符 82" descr="7008927d-796d-4c8c-b7df-68eb4754b422"/>
            <p:cNvCxnSpPr/>
            <p:nvPr/>
          </p:nvCxnSpPr>
          <p:spPr>
            <a:xfrm flipH="false" flipV="false">
              <a:off x="660400" y="3944816"/>
              <a:ext cx="10858500" cy="0"/>
            </a:xfrm>
            <a:prstGeom prst="straightConnector1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false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9" name="组合 2" descr="d0f31139-c728-49dd-8e9a-bd743af4d5b7"/>
            <p:cNvGrpSpPr/>
            <p:nvPr/>
          </p:nvGrpSpPr>
          <p:grpSpPr>
            <a:xfrm>
              <a:off x="660400" y="3650127"/>
              <a:ext cx="2568077" cy="1785484"/>
              <a:chOff x="430475" y="3650127"/>
              <a:chExt cx="2568077" cy="1785484"/>
            </a:xfrm>
          </p:grpSpPr>
          <p:sp>
            <p:nvSpPr>
              <p:cNvPr id="140" name="Number1" descr="a7b7e92f-0e61-4a7f-8db4-d9008ffa7162"/>
              <p:cNvSpPr/>
              <p:nvPr/>
            </p:nvSpPr>
            <p:spPr>
              <a:xfrm flipH="false" flipV="false">
                <a:off x="1411803" y="3650127"/>
                <a:ext cx="586504" cy="586504"/>
              </a:xfrm>
              <a:prstGeom prst="ellipse">
                <a:avLst/>
              </a:prstGeom>
              <a:gradFill flip="none" rotWithShape="true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true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false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01</a:t>
                </a:r>
                <a:endParaRPr/>
              </a:p>
            </p:txBody>
          </p:sp>
          <p:grpSp>
            <p:nvGrpSpPr>
              <p:cNvPr id="141" name="组合 55" descr="fb1773e2-c9ef-44eb-8798-b4df0b47f5fd"/>
              <p:cNvGrpSpPr/>
              <p:nvPr/>
            </p:nvGrpSpPr>
            <p:grpSpPr>
              <a:xfrm>
                <a:off x="430475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id="142" name="Bullet1" descr="99ddfd84-073e-402a-bbdc-0a3023bda18a"/>
                <p:cNvSpPr txBox="true"/>
                <p:nvPr/>
              </p:nvSpPr>
              <p:spPr>
                <a:xfrm flipH="false" flipV="false"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false">
                  <a:normAutofit/>
                </a:bodyPr>
                <a:lstStyle/>
                <a:p>
                  <a:pPr algn="l">
                    <a:spcBef>
                      <a:spcPct val="1"/>
                    </a:spcBef>
                    <a:spcAft>
                      <a:spcPct val="1"/>
                    </a:spcAft>
                  </a:pPr>
                  <a:r>
                    <a:rPr lang="en-US" sz="2000" b="true" i="false" u="none" strike="noStrike">
                      <a:solidFill>
                        <a:srgbClr val="000000"/>
                      </a:solidFill>
                      <a:ea typeface="微软雅黑"/>
                    </a:rPr>
                    <a:t>有机溶剂沉淀法概述</a:t>
                  </a:r>
                  <a:endParaRPr/>
                </a:p>
              </p:txBody>
            </p:sp>
            <p:cxnSp>
              <p:nvCxnSpPr>
                <p:cNvPr id="143" name="直接连接符 80" descr="9c3edcd5-07b9-47a7-8bf6-892394b79f27"/>
                <p:cNvCxnSpPr/>
                <p:nvPr/>
              </p:nvCxnSpPr>
              <p:spPr>
                <a:xfrm flipH="false" flipV="false"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false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4" name="组合 3" descr="f553d364-eed2-463f-98b2-8bee65d993a4"/>
            <p:cNvGrpSpPr/>
            <p:nvPr/>
          </p:nvGrpSpPr>
          <p:grpSpPr>
            <a:xfrm>
              <a:off x="2694819" y="2441361"/>
              <a:ext cx="2568077" cy="1795270"/>
              <a:chOff x="2091348" y="2441361"/>
              <a:chExt cx="2568077" cy="1795270"/>
            </a:xfrm>
          </p:grpSpPr>
          <p:sp>
            <p:nvSpPr>
              <p:cNvPr id="145" name="Number2" descr="4016da6a-a1dd-4ff1-b82f-fa1afe4130b2"/>
              <p:cNvSpPr/>
              <p:nvPr/>
            </p:nvSpPr>
            <p:spPr>
              <a:xfrm flipH="false" flipV="false">
                <a:off x="3088485" y="3650127"/>
                <a:ext cx="586504" cy="586504"/>
              </a:xfrm>
              <a:prstGeom prst="ellipse">
                <a:avLst/>
              </a:prstGeom>
              <a:gradFill flip="none" rotWithShape="true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true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false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/>
              <a:lstStyle/>
              <a:p>
                <a:pPr algn="ctr"/>
                <a:r>
                  <a:rPr lang="en-US" sz="2000" b="true" i="false" u="none">
                    <a:solidFill>
                      <a:srgbClr val="FFFFFF"/>
                    </a:solidFill>
                    <a:latin typeface="Arial"/>
                  </a:rPr>
                  <a:t>02</a:t>
                </a:r>
                <a:endParaRPr/>
              </a:p>
            </p:txBody>
          </p:sp>
          <p:grpSp>
            <p:nvGrpSpPr>
              <p:cNvPr id="146" name="组合 64" descr="f32b3a36-a0ce-4332-b9c2-aec999841ff6"/>
              <p:cNvGrpSpPr/>
              <p:nvPr/>
            </p:nvGrpSpPr>
            <p:grpSpPr>
              <a:xfrm>
                <a:off x="2091348" y="2441361"/>
                <a:ext cx="2568077" cy="1205891"/>
                <a:chOff x="1663877" y="5316110"/>
                <a:chExt cx="2568077" cy="1205891"/>
              </a:xfrm>
            </p:grpSpPr>
            <p:sp>
              <p:nvSpPr>
                <p:cNvPr id="147" name="Bullet2" descr="c86ab6d4-c431-4f72-adc9-7fff1ffe03b1"/>
                <p:cNvSpPr txBox="true"/>
                <p:nvPr/>
              </p:nvSpPr>
              <p:spPr>
                <a:xfrm flipH="false" flipV="false">
                  <a:off x="1663877" y="5316110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false">
                  <a:normAutofit/>
                </a:bodyPr>
                <a:lstStyle/>
                <a:p>
                  <a:pPr algn="l">
                    <a:spcBef>
                      <a:spcPct val="1"/>
                    </a:spcBef>
                    <a:spcAft>
                      <a:spcPct val="1"/>
                    </a:spcAft>
                  </a:pPr>
                  <a:r>
                    <a:rPr lang="en-US" sz="2000" b="true" i="false" u="none" strike="noStrike">
                      <a:solidFill>
                        <a:srgbClr val="000000"/>
                      </a:solidFill>
                      <a:ea typeface="微软雅黑"/>
                    </a:rPr>
                    <a:t>有机溶剂沉淀机理</a:t>
                  </a:r>
                  <a:endParaRPr/>
                </a:p>
              </p:txBody>
            </p:sp>
            <p:cxnSp>
              <p:nvCxnSpPr>
                <p:cNvPr id="148" name="直接连接符 71" descr="c40f2fbe-0d53-4ea9-8eb8-9adbc1aebf23"/>
                <p:cNvCxnSpPr/>
                <p:nvPr/>
              </p:nvCxnSpPr>
              <p:spPr>
                <a:xfrm flipH="false" flipV="true">
                  <a:off x="2954266" y="6134100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false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9" name="Title" descr="a671ae54-0c73-4b8f-9899-100ab459da9c"/>
            <p:cNvSpPr>
              <a:spLocks noChangeAspect="true"/>
            </p:cNvSpPr>
            <p:nvPr/>
          </p:nvSpPr>
          <p:spPr>
            <a:xfrm flipH="false" flipV="false">
              <a:off x="666750" y="1130300"/>
              <a:ext cx="10858500" cy="1002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false" anchor="ctr" anchorCtr="false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150" name="组合 4" descr="4e559889-97ee-4bd1-9a3e-f0de477ffeb4"/>
            <p:cNvGrpSpPr/>
            <p:nvPr/>
          </p:nvGrpSpPr>
          <p:grpSpPr>
            <a:xfrm>
              <a:off x="4729238" y="3650127"/>
              <a:ext cx="2568077" cy="1785484"/>
              <a:chOff x="3751497" y="3650127"/>
              <a:chExt cx="2568077" cy="1785484"/>
            </a:xfrm>
          </p:grpSpPr>
          <p:sp>
            <p:nvSpPr>
              <p:cNvPr id="151" name="Number3" descr="0f6b0a2f-08ab-4ca8-95a0-0e8591ec7d60"/>
              <p:cNvSpPr/>
              <p:nvPr/>
            </p:nvSpPr>
            <p:spPr>
              <a:xfrm flipH="false" flipV="false">
                <a:off x="4765167" y="3650127"/>
                <a:ext cx="586504" cy="586504"/>
              </a:xfrm>
              <a:prstGeom prst="ellipse">
                <a:avLst/>
              </a:prstGeom>
              <a:gradFill flip="none" rotWithShape="true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true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false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03</a:t>
                </a:r>
                <a:endParaRPr/>
              </a:p>
            </p:txBody>
          </p:sp>
          <p:grpSp>
            <p:nvGrpSpPr>
              <p:cNvPr id="152" name="组合 90" descr="28b42b8a-bb48-4f31-b5d4-b5ad576270c2"/>
              <p:cNvGrpSpPr/>
              <p:nvPr/>
            </p:nvGrpSpPr>
            <p:grpSpPr>
              <a:xfrm>
                <a:off x="3751497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id="153" name="Bullet3" descr="9e9e9c2e-a33f-41e6-a354-643be44993b6"/>
                <p:cNvSpPr txBox="true"/>
                <p:nvPr/>
              </p:nvSpPr>
              <p:spPr>
                <a:xfrm flipH="false" flipV="false"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false">
                  <a:normAutofit/>
                </a:bodyPr>
                <a:lstStyle/>
                <a:p>
                  <a:pPr algn="l">
                    <a:spcBef>
                      <a:spcPct val="1"/>
                    </a:spcBef>
                    <a:spcAft>
                      <a:spcPct val="1"/>
                    </a:spcAft>
                  </a:pPr>
                  <a:r>
                    <a:rPr lang="en-US" sz="2000" b="true" i="false" u="none" strike="noStrike">
                      <a:solidFill>
                        <a:srgbClr val="000000"/>
                      </a:solidFill>
                      <a:ea typeface="微软雅黑"/>
                    </a:rPr>
                    <a:t>有机溶剂沉淀特点</a:t>
                  </a:r>
                  <a:endParaRPr/>
                </a:p>
              </p:txBody>
            </p:sp>
            <p:cxnSp>
              <p:nvCxnSpPr>
                <p:cNvPr id="154" name="直接连接符 93" descr="94b6dcf3-9efd-40d2-8614-95bf3ce4f7f9"/>
                <p:cNvCxnSpPr/>
                <p:nvPr/>
              </p:nvCxnSpPr>
              <p:spPr>
                <a:xfrm flipH="false" flipV="false"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false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5" name="组合 5" descr="c293a439-d25b-4670-be96-3b21a34be29a"/>
            <p:cNvGrpSpPr/>
            <p:nvPr/>
          </p:nvGrpSpPr>
          <p:grpSpPr>
            <a:xfrm>
              <a:off x="6763657" y="2441361"/>
              <a:ext cx="2568077" cy="1795270"/>
              <a:chOff x="5444712" y="2441361"/>
              <a:chExt cx="2568077" cy="1795270"/>
            </a:xfrm>
          </p:grpSpPr>
          <p:sp>
            <p:nvSpPr>
              <p:cNvPr id="156" name="Number4" descr="4b5541bd-a35d-4021-bd24-1f66fad14e32"/>
              <p:cNvSpPr/>
              <p:nvPr/>
            </p:nvSpPr>
            <p:spPr>
              <a:xfrm flipH="false" flipV="false">
                <a:off x="6441849" y="3650127"/>
                <a:ext cx="586504" cy="586504"/>
              </a:xfrm>
              <a:prstGeom prst="ellipse">
                <a:avLst/>
              </a:prstGeom>
              <a:gradFill flip="none" rotWithShape="true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true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false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/>
              <a:lstStyle/>
              <a:p>
                <a:pPr algn="ctr"/>
                <a:r>
                  <a:rPr lang="en-US" sz="2000" b="true" i="false" u="none">
                    <a:solidFill>
                      <a:srgbClr val="FFFFFF"/>
                    </a:solidFill>
                    <a:latin typeface="Arial"/>
                  </a:rPr>
                  <a:t>04</a:t>
                </a:r>
                <a:endParaRPr/>
              </a:p>
            </p:txBody>
          </p:sp>
          <p:grpSp>
            <p:nvGrpSpPr>
              <p:cNvPr id="157" name="组合 94" descr="f5df4cac-f9bf-4521-8f2f-c80c6e9028f3"/>
              <p:cNvGrpSpPr/>
              <p:nvPr/>
            </p:nvGrpSpPr>
            <p:grpSpPr>
              <a:xfrm>
                <a:off x="5444712" y="2441361"/>
                <a:ext cx="2568077" cy="1205891"/>
                <a:chOff x="1663877" y="5316110"/>
                <a:chExt cx="2568077" cy="1205891"/>
              </a:xfrm>
            </p:grpSpPr>
            <p:sp>
              <p:nvSpPr>
                <p:cNvPr id="158" name="Bullet4" descr="a3d646a7-f9c9-4ab9-babd-cbf23a9d6af1"/>
                <p:cNvSpPr txBox="true"/>
                <p:nvPr/>
              </p:nvSpPr>
              <p:spPr>
                <a:xfrm flipH="false" flipV="false">
                  <a:off x="1663877" y="5316110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false">
                  <a:normAutofit/>
                </a:bodyPr>
                <a:lstStyle/>
                <a:p>
                  <a:pPr algn="l">
                    <a:spcBef>
                      <a:spcPct val="1"/>
                    </a:spcBef>
                    <a:spcAft>
                      <a:spcPct val="1"/>
                    </a:spcAft>
                  </a:pPr>
                  <a:r>
                    <a:rPr lang="en-US" sz="2000" b="true" i="false" u="none" strike="noStrike">
                      <a:solidFill>
                        <a:srgbClr val="000000"/>
                      </a:solidFill>
                      <a:ea typeface="微软雅黑"/>
                    </a:rPr>
                    <a:t>酪蛋白制备实例</a:t>
                  </a:r>
                  <a:endParaRPr/>
                </a:p>
              </p:txBody>
            </p:sp>
            <p:cxnSp>
              <p:nvCxnSpPr>
                <p:cNvPr id="159" name="直接连接符 97" descr="fa05f00b-9d85-403a-9a0b-5bc5a62ccd33"/>
                <p:cNvCxnSpPr/>
                <p:nvPr/>
              </p:nvCxnSpPr>
              <p:spPr>
                <a:xfrm flipH="false" flipV="true">
                  <a:off x="2954266" y="6134100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false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0" name="组合 6" descr="e08dddc6-e66a-4028-8b42-21d9da4ee36e"/>
            <p:cNvGrpSpPr/>
            <p:nvPr/>
          </p:nvGrpSpPr>
          <p:grpSpPr>
            <a:xfrm>
              <a:off x="8798076" y="3650127"/>
              <a:ext cx="2568077" cy="1785484"/>
              <a:chOff x="7127744" y="3650127"/>
              <a:chExt cx="2568077" cy="1785484"/>
            </a:xfrm>
          </p:grpSpPr>
          <p:sp>
            <p:nvSpPr>
              <p:cNvPr id="161" name="Number5" descr="78ab88be-b45d-4a0d-8a5a-773d6fc98561"/>
              <p:cNvSpPr/>
              <p:nvPr/>
            </p:nvSpPr>
            <p:spPr>
              <a:xfrm flipH="false" flipV="false">
                <a:off x="8118531" y="3650127"/>
                <a:ext cx="586504" cy="586504"/>
              </a:xfrm>
              <a:prstGeom prst="ellipse">
                <a:avLst/>
              </a:prstGeom>
              <a:gradFill flip="none" rotWithShape="true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true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false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05</a:t>
                </a:r>
                <a:endParaRPr/>
              </a:p>
            </p:txBody>
          </p:sp>
          <p:grpSp>
            <p:nvGrpSpPr>
              <p:cNvPr id="162" name="组合 98" descr="759f1b15-00e5-4455-87fe-426a104c3a87"/>
              <p:cNvGrpSpPr/>
              <p:nvPr/>
            </p:nvGrpSpPr>
            <p:grpSpPr>
              <a:xfrm>
                <a:off x="7127744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id="163" name="Bullet5" descr="430e05e3-4ecc-43d3-a1f6-dcf2b2f9f042"/>
                <p:cNvSpPr txBox="true"/>
                <p:nvPr/>
              </p:nvSpPr>
              <p:spPr>
                <a:xfrm flipH="false" flipV="false"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false">
                  <a:normAutofit/>
                </a:bodyPr>
                <a:lstStyle/>
                <a:p>
                  <a:pPr algn="l">
                    <a:spcBef>
                      <a:spcPct val="1"/>
                    </a:spcBef>
                    <a:spcAft>
                      <a:spcPct val="1"/>
                    </a:spcAft>
                  </a:pPr>
                  <a:r>
                    <a:rPr lang="en-US" sz="2000" b="true" i="false" u="none" strike="noStrike">
                      <a:solidFill>
                        <a:srgbClr val="000000"/>
                      </a:solidFill>
                      <a:ea typeface="微软雅黑"/>
                    </a:rPr>
                    <a:t>肝素提取实例</a:t>
                  </a:r>
                  <a:endParaRPr/>
                </a:p>
              </p:txBody>
            </p:sp>
            <p:cxnSp>
              <p:nvCxnSpPr>
                <p:cNvPr id="164" name="直接连接符 101" descr="a0f15895-3f38-4e3a-ad4b-4e4c84d3578a"/>
                <p:cNvCxnSpPr/>
                <p:nvPr/>
              </p:nvCxnSpPr>
              <p:spPr>
                <a:xfrm flipH="false" flipV="false"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false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有机溶剂沉淀法定义</a:t>
            </a:r>
            <a:endParaRPr/>
          </a:p>
        </p:txBody>
      </p:sp>
      <p:grpSp>
        <p:nvGrpSpPr>
          <p:cNvPr id="167" name="f3a6d23e-f17e-4b19-9ad2-04b4a318ed61.source.3.zh-Hans.pptx" descr="36f49cbf-7056-4ca2-93d5-d1a11475d0bd"/>
          <p:cNvGrpSpPr/>
          <p:nvPr/>
        </p:nvGrpSpPr>
        <p:grpSpPr>
          <a:xfrm>
            <a:off x="0" y="1130301"/>
            <a:ext cx="12192000" cy="5727699"/>
            <a:chOff x="0" y="1130301"/>
            <a:chExt cx="12192000" cy="5727699"/>
          </a:xfrm>
        </p:grpSpPr>
        <p:sp>
          <p:nvSpPr>
            <p:cNvPr id="168" name="PictureMisc1" descr="b5ba31a1-0c0f-4757-81c9-31d4a970ebb0"/>
            <p:cNvSpPr/>
            <p:nvPr/>
          </p:nvSpPr>
          <p:spPr>
            <a:xfrm flipH="false" flipV="false">
              <a:off x="0" y="5562667"/>
              <a:ext cx="12192000" cy="1295333"/>
            </a:xfrm>
            <a:prstGeom prst="rect">
              <a:avLst/>
            </a:prstGeom>
            <a:blipFill rotWithShape="true">
              <a:blip r:embed="rId1"/>
              <a:srcRect/>
              <a:stretch>
                <a:fillRect l="0" t="-8697" r="0" b="-418803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false" anchor="ctr" anchorCtr="false"/>
            <a:lstStyle/>
            <a:p>
              <a:pPr algn="ctr"/>
              <a:endParaRPr/>
            </a:p>
          </p:txBody>
        </p:sp>
        <p:sp>
          <p:nvSpPr>
            <p:cNvPr id="169" name="c" descr="27a94f48-4908-49ba-943e-9a235da7f91f"/>
            <p:cNvSpPr/>
            <p:nvPr/>
          </p:nvSpPr>
          <p:spPr>
            <a:xfrm flipH="false" flipV="false">
              <a:off x="660399" y="1777184"/>
              <a:ext cx="10858500" cy="4356916"/>
            </a:xfrm>
            <a:prstGeom prst="roundRect">
              <a:avLst>
                <a:gd name="adj" fmla="val 3015"/>
              </a:avLst>
            </a:prstGeom>
            <a:gradFill flip="none" rotWithShape="true">
              <a:gsLst>
                <a:gs pos="0">
                  <a:schemeClr val="bg1"/>
                </a:gs>
                <a:gs pos="100000">
                  <a:schemeClr val="bg1">
                    <a:alpha val="90000"/>
                  </a:schemeClr>
                </a:gs>
              </a:gsLst>
              <a:lin ang="5400000" scaled="true"/>
              <a:tileRect/>
            </a:gradFill>
            <a:ln w="6350">
              <a:gradFill flip="none" rotWithShape="true">
                <a:gsLst>
                  <a:gs pos="0">
                    <a:schemeClr val="tx1">
                      <a:alpha val="50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true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false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/>
            </a:p>
          </p:txBody>
        </p:sp>
        <p:sp>
          <p:nvSpPr>
            <p:cNvPr id="170" name="Title" descr="c8a9289f-5edb-4fcf-be62-a0c67942e97a"/>
            <p:cNvSpPr/>
            <p:nvPr/>
          </p:nvSpPr>
          <p:spPr>
            <a:xfrm flipH="false" flipV="false">
              <a:off x="660399" y="1130301"/>
              <a:ext cx="10858500" cy="586098"/>
            </a:xfrm>
            <a:prstGeom prst="rect">
              <a:avLst/>
            </a:prstGeom>
            <a:no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false">
              <a:normAutofit/>
            </a:bodyPr>
            <a:lstStyle/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明确方法定义与现象</a:t>
              </a:r>
              <a:endParaRPr/>
            </a:p>
          </p:txBody>
        </p:sp>
        <p:grpSp>
          <p:nvGrpSpPr>
            <p:cNvPr id="171" name="组合 36" descr="fd55ba25-8397-4240-9285-a19f2d4f2d1e"/>
            <p:cNvGrpSpPr/>
            <p:nvPr/>
          </p:nvGrpSpPr>
          <p:grpSpPr>
            <a:xfrm>
              <a:off x="885625" y="1931699"/>
              <a:ext cx="5038520" cy="1822378"/>
              <a:chOff x="885625" y="1931699"/>
              <a:chExt cx="5038520" cy="1822378"/>
            </a:xfrm>
          </p:grpSpPr>
          <p:sp>
            <p:nvSpPr>
              <p:cNvPr id="172" name="Number1" descr="07afbc34-0cf4-4645-90c3-4b4dedbfed61"/>
              <p:cNvSpPr/>
              <p:nvPr/>
            </p:nvSpPr>
            <p:spPr>
              <a:xfrm flipH="true" flipV="false">
                <a:off x="885625" y="1931699"/>
                <a:ext cx="472502" cy="47266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false">
                <a:normAutofit/>
              </a:bodyPr>
              <a:lstStyle/>
              <a:p>
                <a:pPr algn="ctr"/>
                <a:r>
                  <a:rPr lang="en-US" sz="1200" b="true" i="false" u="none">
                    <a:solidFill>
                      <a:srgbClr val="519CD9"/>
                    </a:solidFill>
                    <a:latin typeface="Arial"/>
                  </a:rPr>
                  <a:t>1</a:t>
                </a:r>
                <a:endParaRPr/>
              </a:p>
            </p:txBody>
          </p:sp>
          <p:sp>
            <p:nvSpPr>
              <p:cNvPr id="173" name="Bullet1" descr="79375e0c-a482-4e12-8374-fae2a389e3f8"/>
              <p:cNvSpPr txBox="true"/>
              <p:nvPr/>
            </p:nvSpPr>
            <p:spPr>
              <a:xfrm flipH="false" flipV="false">
                <a:off x="1383527" y="1931699"/>
                <a:ext cx="4540618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false" b="true" i="false" u="none" strike="noStrike" cap="none" spc="0" normalizeH="false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方法定义</a:t>
                </a:r>
                <a:endParaRPr/>
              </a:p>
            </p:txBody>
          </p:sp>
          <p:sp>
            <p:nvSpPr>
              <p:cNvPr id="174" name="Text1" descr="cffa9084-c7e2-4614-a604-dc7906e9bf8d"/>
              <p:cNvSpPr txBox="true"/>
              <p:nvPr/>
            </p:nvSpPr>
            <p:spPr>
              <a:xfrm flipH="false" flipV="false">
                <a:off x="1383527" y="2404361"/>
                <a:ext cx="4540618" cy="1349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在蛋白质溶液中，加入与水互溶的有机溶剂，显著降低蛋白质溶解度使其沉淀。</a:t>
                </a:r>
                <a:endParaRPr/>
              </a:p>
            </p:txBody>
          </p:sp>
        </p:grpSp>
        <p:grpSp>
          <p:nvGrpSpPr>
            <p:cNvPr id="175" name="组合 37" descr="ecc9ad7e-0a57-4e00-983e-f3f8941e1f83"/>
            <p:cNvGrpSpPr/>
            <p:nvPr/>
          </p:nvGrpSpPr>
          <p:grpSpPr>
            <a:xfrm>
              <a:off x="885625" y="4204072"/>
              <a:ext cx="5038520" cy="1822378"/>
              <a:chOff x="885625" y="4204072"/>
              <a:chExt cx="5038520" cy="1822378"/>
            </a:xfrm>
          </p:grpSpPr>
          <p:sp>
            <p:nvSpPr>
              <p:cNvPr id="176" name="Number2" descr="32f842ae-f94b-4bd5-b67e-bf18c4875598"/>
              <p:cNvSpPr/>
              <p:nvPr/>
            </p:nvSpPr>
            <p:spPr>
              <a:xfrm flipH="true" flipV="false">
                <a:off x="885625" y="4204072"/>
                <a:ext cx="472502" cy="47266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false">
                <a:normAutofit/>
              </a:bodyPr>
              <a:lstStyle/>
              <a:p>
                <a:pPr algn="ctr"/>
                <a:r>
                  <a:rPr lang="en-US" sz="1200" b="true" i="false" u="none">
                    <a:solidFill>
                      <a:srgbClr val="519CD9"/>
                    </a:solidFill>
                    <a:latin typeface="Arial"/>
                  </a:rPr>
                  <a:t>2</a:t>
                </a:r>
                <a:endParaRPr/>
              </a:p>
            </p:txBody>
          </p:sp>
          <p:sp>
            <p:nvSpPr>
              <p:cNvPr id="177" name="Bullet2" descr="6d64d2b8-b6f4-4d05-a979-64ce62ade2b4"/>
              <p:cNvSpPr txBox="true"/>
              <p:nvPr/>
            </p:nvSpPr>
            <p:spPr>
              <a:xfrm flipH="false" flipV="false">
                <a:off x="1383527" y="4204072"/>
                <a:ext cx="4540618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false" b="true" i="false" u="none" strike="noStrike" cap="none" spc="0" normalizeH="false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沉淀现象</a:t>
                </a:r>
                <a:endParaRPr/>
              </a:p>
            </p:txBody>
          </p:sp>
          <p:sp>
            <p:nvSpPr>
              <p:cNvPr id="178" name="Text2" descr="063f33fe-ac01-49a5-bc9d-6ffed31906fd"/>
              <p:cNvSpPr txBox="true"/>
              <p:nvPr/>
            </p:nvSpPr>
            <p:spPr>
              <a:xfrm flipH="false" flipV="false">
                <a:off x="1383527" y="4676734"/>
                <a:ext cx="4540618" cy="1349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有机溶剂加入后，蛋白质溶解度减小，进而从溶液中析出形成沉淀。</a:t>
                </a:r>
                <a:endParaRPr/>
              </a:p>
            </p:txBody>
          </p:sp>
        </p:grpSp>
        <p:grpSp>
          <p:nvGrpSpPr>
            <p:cNvPr id="179" name="组合 38" descr="751f78e8-9043-4dfa-be45-2385d2eb38a4"/>
            <p:cNvGrpSpPr/>
            <p:nvPr/>
          </p:nvGrpSpPr>
          <p:grpSpPr>
            <a:xfrm>
              <a:off x="6026873" y="3044453"/>
              <a:ext cx="5038520" cy="2981997"/>
              <a:chOff x="6026873" y="3044453"/>
              <a:chExt cx="5038520" cy="2981997"/>
            </a:xfrm>
          </p:grpSpPr>
          <p:sp>
            <p:nvSpPr>
              <p:cNvPr id="180" name="Number3" descr="9e15b6b8-890d-49aa-82b7-f8c0df0d073c"/>
              <p:cNvSpPr/>
              <p:nvPr/>
            </p:nvSpPr>
            <p:spPr>
              <a:xfrm flipH="true" flipV="false">
                <a:off x="6026873" y="3044453"/>
                <a:ext cx="472502" cy="47266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false">
                <a:normAutofit/>
              </a:bodyPr>
              <a:lstStyle/>
              <a:p>
                <a:pPr algn="ctr"/>
                <a:r>
                  <a:rPr lang="en-US" sz="1200" b="true" i="false" u="none">
                    <a:solidFill>
                      <a:srgbClr val="519CD9"/>
                    </a:solidFill>
                    <a:latin typeface="Arial"/>
                  </a:rPr>
                  <a:t>3</a:t>
                </a:r>
                <a:endParaRPr/>
              </a:p>
            </p:txBody>
          </p:sp>
          <p:sp>
            <p:nvSpPr>
              <p:cNvPr id="181" name="Bullet3" descr="e4468241-d2fd-4d33-b6b6-375582a0350a"/>
              <p:cNvSpPr txBox="true"/>
              <p:nvPr/>
            </p:nvSpPr>
            <p:spPr>
              <a:xfrm flipH="false" flipV="false">
                <a:off x="6524775" y="3044453"/>
                <a:ext cx="4540618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false" b="true" i="false" u="none" strike="noStrike" cap="none" spc="0" normalizeH="false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沉淀原理</a:t>
                </a:r>
                <a:endParaRPr/>
              </a:p>
            </p:txBody>
          </p:sp>
          <p:sp>
            <p:nvSpPr>
              <p:cNvPr id="182" name="Text3" descr="fb5982ab-b12b-4bf8-bae6-8d5523d2f9f1"/>
              <p:cNvSpPr txBox="true"/>
              <p:nvPr/>
            </p:nvSpPr>
            <p:spPr>
              <a:xfrm flipH="false" flipV="false">
                <a:off x="6524775" y="3517115"/>
                <a:ext cx="4540618" cy="25093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有机溶剂使水的活度降低，影响蛋白质水化程度和静电作用，促使其聚集沉淀。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有机溶剂沉淀法适用范围</a:t>
            </a:r>
            <a:endParaRPr/>
          </a:p>
        </p:txBody>
      </p:sp>
      <p:grpSp>
        <p:nvGrpSpPr>
          <p:cNvPr id="185" name="e6eee993-bf31-4794-9082-47e3375dfb00.source.3.zh-Hans.pptx" descr="90462fb3-1c58-4d70-b30a-aa294e3026e7"/>
          <p:cNvGrpSpPr/>
          <p:nvPr/>
        </p:nvGrpSpPr>
        <p:grpSpPr>
          <a:xfrm>
            <a:off x="660399" y="1130300"/>
            <a:ext cx="10858501" cy="4999038"/>
            <a:chOff x="660399" y="1130300"/>
            <a:chExt cx="10858501" cy="4999038"/>
          </a:xfrm>
        </p:grpSpPr>
        <p:grpSp>
          <p:nvGrpSpPr>
            <p:cNvPr id="186" name="组合 4" descr="84c6de0b-4b81-498f-b6f5-cd747e8e9ac5"/>
            <p:cNvGrpSpPr/>
            <p:nvPr/>
          </p:nvGrpSpPr>
          <p:grpSpPr>
            <a:xfrm>
              <a:off x="660399" y="1130300"/>
              <a:ext cx="10858501" cy="4999038"/>
              <a:chOff x="660399" y="1130300"/>
              <a:chExt cx="10858501" cy="4999038"/>
            </a:xfrm>
          </p:grpSpPr>
          <p:cxnSp>
            <p:nvCxnSpPr>
              <p:cNvPr id="187" name="连接符: 肘形 12" descr="ee9701ee-8c87-44be-a125-b58e2de68113"/>
              <p:cNvCxnSpPr>
                <a:stCxn id="188" idx="0"/>
                <a:endCxn id="189" idx="0"/>
              </p:cNvCxnSpPr>
              <p:nvPr/>
            </p:nvCxnSpPr>
            <p:spPr>
              <a:xfrm rot="5400000" flipH="true" flipV="true">
                <a:off x="6089647" y="-1261740"/>
                <a:ext cx="12700" cy="7408159"/>
              </a:xfrm>
              <a:prstGeom prst="bentConnector3">
                <a:avLst>
                  <a:gd name="adj1" fmla="val 1800000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0" name="Title" descr="c2224fb7-119d-41a4-9298-8d1eba85c67b"/>
              <p:cNvSpPr/>
              <p:nvPr/>
            </p:nvSpPr>
            <p:spPr>
              <a:xfrm flipH="false" flipV="false">
                <a:off x="660400" y="1130300"/>
                <a:ext cx="10858500" cy="653642"/>
              </a:xfrm>
              <a:prstGeom prst="roundRect">
                <a:avLst>
                  <a:gd name="adj" fmla="val 14472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rmAutofit/>
              </a:bodyPr>
              <a:lstStyle/>
              <a:p>
                <a:pPr algn="l"/>
                <a:r>
                  <a:rPr lang="en-US" sz="2400" b="true" i="false" u="none">
                    <a:solidFill>
                      <a:srgbClr val="000000"/>
                    </a:solidFill>
                    <a:ea typeface="微软雅黑"/>
                  </a:rPr>
                  <a:t>知晓适用物质及与盐析法关系</a:t>
                </a:r>
                <a:endParaRPr/>
              </a:p>
            </p:txBody>
          </p:sp>
          <p:grpSp>
            <p:nvGrpSpPr>
              <p:cNvPr id="191" name="组合 1" descr="4e86aaea-7904-4f0a-b8e1-6b7cd143c509"/>
              <p:cNvGrpSpPr/>
              <p:nvPr/>
            </p:nvGrpSpPr>
            <p:grpSpPr>
              <a:xfrm>
                <a:off x="660399" y="2442339"/>
                <a:ext cx="10858501" cy="3686999"/>
                <a:chOff x="660399" y="2442339"/>
                <a:chExt cx="10858501" cy="3686999"/>
              </a:xfrm>
            </p:grpSpPr>
            <p:sp>
              <p:nvSpPr>
                <p:cNvPr id="192" name="Text1" descr="065ce391-5cf9-4a09-91bb-96a2d1f0d7e3"/>
                <p:cNvSpPr txBox="true"/>
                <p:nvPr/>
              </p:nvSpPr>
              <p:spPr>
                <a:xfrm flipH="false" flipV="false">
                  <a:off x="8068561" y="3100737"/>
                  <a:ext cx="3450339" cy="3028601"/>
                </a:xfrm>
                <a:prstGeom prst="rect">
                  <a:avLst/>
                </a:prstGeom>
                <a:noFill/>
              </p:spPr>
              <p:txBody>
                <a:bodyPr wrap="square" rtlCol="false" anchor="t" anchorCtr="false">
                  <a:normAutofit/>
                </a:bodyPr>
                <a:lstStyle>
                  <a:defPPr>
                    <a:defRPr lang="zh-CN"/>
                  </a:defPPr>
                  <a:lvl1pPr marL="0" algn="ctr" defTabSz="914400" rtl="false" eaLnBrk="true" latinLnBrk="false" hangingPunct="true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sz="1200" b="false" i="false" u="none">
                      <a:solidFill>
                        <a:srgbClr val="000000"/>
                      </a:solidFill>
                      <a:ea typeface="微软雅黑"/>
                    </a:rPr>
                    <a:t>常适用于蛋白质、酶、核酸、多糖等物质的提取。</a:t>
                  </a:r>
                  <a:endParaRPr/>
                </a:p>
              </p:txBody>
            </p:sp>
            <p:sp>
              <p:nvSpPr>
                <p:cNvPr id="188" name="Bullet1" descr="98892b3f-40c9-4230-8538-6f21f5861d0f"/>
                <p:cNvSpPr/>
                <p:nvPr/>
              </p:nvSpPr>
              <p:spPr>
                <a:xfrm flipH="true" flipV="false">
                  <a:off x="660399" y="2442339"/>
                  <a:ext cx="3450339" cy="5004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square" lIns="91440" tIns="45720" rIns="91440" bIns="45720" anchor="ctr" anchorCtr="false">
                  <a:normAutofit/>
                </a:bodyPr>
                <a:lstStyle>
                  <a:defPPr>
                    <a:defRPr lang="en-US"/>
                  </a:defPPr>
                  <a:lvl1pPr marL="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sz="1800" b="true" i="false" u="none">
                      <a:solidFill>
                        <a:srgbClr val="FFFFFF"/>
                      </a:solidFill>
                      <a:ea typeface="微软雅黑"/>
                    </a:rPr>
                    <a:t>适用物质</a:t>
                  </a:r>
                  <a:endParaRPr/>
                </a:p>
              </p:txBody>
            </p:sp>
          </p:grpSp>
          <p:grpSp>
            <p:nvGrpSpPr>
              <p:cNvPr id="193" name="组合 2" descr="53038f86-49cd-4365-a851-04b61afc94e7"/>
              <p:cNvGrpSpPr/>
              <p:nvPr/>
            </p:nvGrpSpPr>
            <p:grpSpPr>
              <a:xfrm>
                <a:off x="660401" y="2442339"/>
                <a:ext cx="7154416" cy="3686999"/>
                <a:chOff x="660401" y="2442339"/>
                <a:chExt cx="7154416" cy="3686999"/>
              </a:xfrm>
            </p:grpSpPr>
            <p:sp>
              <p:nvSpPr>
                <p:cNvPr id="194" name="Bullet2" descr="89d95935-09d9-42f3-96fe-001d429e75f3"/>
                <p:cNvSpPr/>
                <p:nvPr/>
              </p:nvSpPr>
              <p:spPr>
                <a:xfrm flipH="true" flipV="false">
                  <a:off x="4364478" y="2442339"/>
                  <a:ext cx="3450339" cy="5004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square" lIns="91440" tIns="45720" rIns="91440" bIns="45720" anchor="ctr" anchorCtr="false">
                  <a:normAutofit/>
                </a:bodyPr>
                <a:lstStyle>
                  <a:defPPr>
                    <a:defRPr lang="en-US"/>
                  </a:defPPr>
                  <a:lvl1pPr marL="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sz="1800" b="true" i="false" u="none">
                      <a:solidFill>
                        <a:srgbClr val="FFFFFF"/>
                      </a:solidFill>
                      <a:ea typeface="微软雅黑"/>
                    </a:rPr>
                    <a:t>与盐析法关系</a:t>
                  </a:r>
                  <a:endParaRPr/>
                </a:p>
              </p:txBody>
            </p:sp>
            <p:sp>
              <p:nvSpPr>
                <p:cNvPr id="195" name="Text2" descr="e389c012-0b99-4e6a-a388-f2061a75ce37"/>
                <p:cNvSpPr txBox="true"/>
                <p:nvPr/>
              </p:nvSpPr>
              <p:spPr>
                <a:xfrm flipH="false" flipV="false">
                  <a:off x="660401" y="3100737"/>
                  <a:ext cx="3450339" cy="3028601"/>
                </a:xfrm>
                <a:prstGeom prst="rect">
                  <a:avLst/>
                </a:prstGeom>
                <a:noFill/>
              </p:spPr>
              <p:txBody>
                <a:bodyPr wrap="square" rtlCol="false" anchor="t" anchorCtr="false">
                  <a:normAutofit/>
                </a:bodyPr>
                <a:lstStyle>
                  <a:defPPr>
                    <a:defRPr lang="zh-CN"/>
                  </a:defPPr>
                  <a:lvl1pPr marL="0" algn="ctr" defTabSz="914400" rtl="false" eaLnBrk="true" latinLnBrk="false" hangingPunct="true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sz="1200" b="false" i="false" u="none">
                      <a:solidFill>
                        <a:srgbClr val="000000"/>
                      </a:solidFill>
                      <a:ea typeface="微软雅黑"/>
                    </a:rPr>
                    <a:t>本法的机理和盐析法不同，可作为盐析法的补充。</a:t>
                  </a:r>
                  <a:endParaRPr/>
                </a:p>
              </p:txBody>
            </p:sp>
          </p:grpSp>
          <p:grpSp>
            <p:nvGrpSpPr>
              <p:cNvPr id="196" name="组合 3" descr="42e05eef-9566-4ef1-aac1-224979669c70"/>
              <p:cNvGrpSpPr/>
              <p:nvPr/>
            </p:nvGrpSpPr>
            <p:grpSpPr>
              <a:xfrm>
                <a:off x="4364481" y="2442339"/>
                <a:ext cx="7154416" cy="3686999"/>
                <a:chOff x="4364481" y="2442339"/>
                <a:chExt cx="7154416" cy="3686999"/>
              </a:xfrm>
            </p:grpSpPr>
            <p:sp>
              <p:nvSpPr>
                <p:cNvPr id="189" name="Bullet3" descr="ac8190d0-f46a-4ade-9621-1d4ce7e65c9c"/>
                <p:cNvSpPr/>
                <p:nvPr/>
              </p:nvSpPr>
              <p:spPr>
                <a:xfrm flipH="true" flipV="false">
                  <a:off x="8068558" y="2442339"/>
                  <a:ext cx="3450339" cy="5004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square" lIns="91440" tIns="45720" rIns="91440" bIns="45720" anchor="ctr" anchorCtr="false">
                  <a:normAutofit/>
                </a:bodyPr>
                <a:lstStyle>
                  <a:defPPr>
                    <a:defRPr lang="en-US"/>
                  </a:defPPr>
                  <a:lvl1pPr marL="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sz="1800" b="true" i="false" u="none">
                      <a:solidFill>
                        <a:srgbClr val="FFFFFF"/>
                      </a:solidFill>
                      <a:ea typeface="微软雅黑"/>
                    </a:rPr>
                    <a:t>适用范围拓展</a:t>
                  </a:r>
                  <a:endParaRPr/>
                </a:p>
              </p:txBody>
            </p:sp>
            <p:sp>
              <p:nvSpPr>
                <p:cNvPr id="197" name="Text3" descr="33dbccf4-5193-4cba-8875-69e35ecbe078"/>
                <p:cNvSpPr txBox="true"/>
                <p:nvPr/>
              </p:nvSpPr>
              <p:spPr>
                <a:xfrm flipH="false" flipV="false">
                  <a:off x="4364481" y="3100737"/>
                  <a:ext cx="3450339" cy="3028601"/>
                </a:xfrm>
                <a:prstGeom prst="rect">
                  <a:avLst/>
                </a:prstGeom>
                <a:noFill/>
              </p:spPr>
              <p:txBody>
                <a:bodyPr wrap="square" rtlCol="false" anchor="t" anchorCtr="false">
                  <a:normAutofit/>
                </a:bodyPr>
                <a:lstStyle>
                  <a:defPPr>
                    <a:defRPr lang="zh-CN"/>
                  </a:defPPr>
                  <a:lvl1pPr marL="0" algn="ctr" defTabSz="914400" rtl="false" eaLnBrk="true" latinLnBrk="false" hangingPunct="true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sz="1200" b="false" i="false" u="none">
                      <a:solidFill>
                        <a:srgbClr val="000000"/>
                      </a:solidFill>
                      <a:ea typeface="微软雅黑"/>
                    </a:rPr>
                    <a:t>除常见生物大分子，还在一些特殊物质的分离纯化中有应用。</a:t>
                  </a:r>
                  <a:endParaRPr/>
                </a:p>
              </p:txBody>
            </p:sp>
          </p:grpSp>
        </p:grpSp>
        <p:cxnSp>
          <p:nvCxnSpPr>
            <p:cNvPr id="198" name="连接符: 肘形 6" descr="0205bf20-9151-404c-9679-1325f2f18b50"/>
            <p:cNvCxnSpPr>
              <a:stCxn id="190" idx="2"/>
              <a:endCxn id="194" idx="0"/>
            </p:cNvCxnSpPr>
            <p:nvPr/>
          </p:nvCxnSpPr>
          <p:spPr>
            <a:xfrm rot="5400000" flipH="false" flipV="false">
              <a:off x="5760451" y="2113139"/>
              <a:ext cx="658397" cy="3"/>
            </a:xfrm>
            <a:prstGeom prst="bentConnector3">
              <a:avLst/>
            </a:prstGeom>
            <a:solidFill>
              <a:schemeClr val="bg1"/>
            </a:solidFill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多种效应结合</a:t>
            </a:r>
            <a:endParaRPr/>
          </a:p>
        </p:txBody>
      </p:sp>
      <p:grpSp>
        <p:nvGrpSpPr>
          <p:cNvPr id="201" name="4e4678a4-c543-4e8d-96c2-b804089e65b5.source.3.zh-Hans.pptx" descr="886296c4-1d25-4d75-bb9f-d0c38b0005e4"/>
          <p:cNvGrpSpPr/>
          <p:nvPr/>
        </p:nvGrpSpPr>
        <p:grpSpPr>
          <a:xfrm>
            <a:off x="660400" y="1130300"/>
            <a:ext cx="10858500" cy="5003799"/>
            <a:chOff x="660400" y="1130300"/>
            <a:chExt cx="10858500" cy="5003799"/>
          </a:xfrm>
        </p:grpSpPr>
        <p:sp>
          <p:nvSpPr>
            <p:cNvPr id="202" name="Title" descr="be3c729e-049b-409f-8fb7-ef8eeaa36aad"/>
            <p:cNvSpPr txBox="true"/>
            <p:nvPr/>
          </p:nvSpPr>
          <p:spPr>
            <a:xfrm flipH="false" flipV="false">
              <a:off x="660400" y="1130300"/>
              <a:ext cx="10858500" cy="798903"/>
            </a:xfrm>
            <a:prstGeom prst="rect">
              <a:avLst/>
            </a:prstGeom>
            <a:noFill/>
          </p:spPr>
          <p:txBody>
            <a:bodyPr vert="horz" wrap="square" rtlCol="false" anchor="t" anchorCtr="false">
              <a:normAutofit/>
            </a:bodyPr>
            <a:lstStyle/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认识多种因素共同作用</a:t>
              </a:r>
              <a:endParaRPr/>
            </a:p>
          </p:txBody>
        </p:sp>
        <p:grpSp>
          <p:nvGrpSpPr>
            <p:cNvPr id="203" name="组合 1" descr="2170e65a-f55a-4180-aadd-f447e105b862"/>
            <p:cNvGrpSpPr/>
            <p:nvPr/>
          </p:nvGrpSpPr>
          <p:grpSpPr>
            <a:xfrm>
              <a:off x="660400" y="2405319"/>
              <a:ext cx="3550054" cy="3728780"/>
              <a:chOff x="660400" y="2405319"/>
              <a:chExt cx="3550054" cy="3728780"/>
            </a:xfrm>
          </p:grpSpPr>
          <p:sp>
            <p:nvSpPr>
              <p:cNvPr id="204" name="ComponentBackground1" descr="af654914-3c3f-4b3a-baba-3cba72dfe644"/>
              <p:cNvSpPr/>
              <p:nvPr/>
            </p:nvSpPr>
            <p:spPr>
              <a:xfrm flipH="false" flipV="false">
                <a:off x="660400" y="2405319"/>
                <a:ext cx="3550054" cy="638202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l"/>
                <a:endParaRPr/>
              </a:p>
            </p:txBody>
          </p:sp>
          <p:sp>
            <p:nvSpPr>
              <p:cNvPr id="205" name="Bullet1" descr="398cc6ff-8c40-4879-b656-09f74567e71a"/>
              <p:cNvSpPr txBox="true"/>
              <p:nvPr/>
            </p:nvSpPr>
            <p:spPr>
              <a:xfrm flipH="false" flipV="false">
                <a:off x="723519" y="2510123"/>
                <a:ext cx="3341891" cy="423900"/>
              </a:xfrm>
              <a:prstGeom prst="rect">
                <a:avLst/>
              </a:prstGeom>
              <a:noFill/>
            </p:spPr>
            <p:txBody>
              <a:bodyPr wrap="square" rtlCol="false" anchor="ctr" anchorCtr="fals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b="true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多种效应</a:t>
                </a:r>
                <a:endParaRPr/>
              </a:p>
            </p:txBody>
          </p:sp>
          <p:sp>
            <p:nvSpPr>
              <p:cNvPr id="206" name="Text1" descr="96ad18c4-45cf-4143-9f15-3e6fc7ab2640"/>
              <p:cNvSpPr txBox="true"/>
              <p:nvPr/>
            </p:nvSpPr>
            <p:spPr>
              <a:xfrm flipH="false" flipV="false">
                <a:off x="723519" y="3148324"/>
                <a:ext cx="3341891" cy="2985775"/>
              </a:xfrm>
              <a:prstGeom prst="rect">
                <a:avLst/>
              </a:prstGeom>
              <a:noFill/>
            </p:spPr>
            <p:txBody>
              <a:bodyPr wrap="square" rtlCol="false" anchor="t" anchorCtr="fals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200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有机溶剂加入产生多种效应，共同促使蛋白质沉淀。</a:t>
                </a:r>
                <a:endParaRPr/>
              </a:p>
            </p:txBody>
          </p:sp>
        </p:grpSp>
        <p:grpSp>
          <p:nvGrpSpPr>
            <p:cNvPr id="207" name="组合 2" descr="cccc2565-6b0d-4f6d-a469-f9fd7858aa4c"/>
            <p:cNvGrpSpPr/>
            <p:nvPr/>
          </p:nvGrpSpPr>
          <p:grpSpPr>
            <a:xfrm>
              <a:off x="4314623" y="2405319"/>
              <a:ext cx="3550054" cy="3728780"/>
              <a:chOff x="4314623" y="2405319"/>
              <a:chExt cx="3550054" cy="3728780"/>
            </a:xfrm>
          </p:grpSpPr>
          <p:sp>
            <p:nvSpPr>
              <p:cNvPr id="208" name="ComponentBackground2" descr="8e39572e-ce23-4df8-9110-a990ce4857a5"/>
              <p:cNvSpPr/>
              <p:nvPr/>
            </p:nvSpPr>
            <p:spPr>
              <a:xfrm flipH="false" flipV="false">
                <a:off x="4314623" y="2405319"/>
                <a:ext cx="3550054" cy="638202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l"/>
                <a:endParaRPr/>
              </a:p>
            </p:txBody>
          </p:sp>
          <p:sp>
            <p:nvSpPr>
              <p:cNvPr id="209" name="Bullet2" descr="0f5d0949-162f-40ec-b308-95577d9ad337"/>
              <p:cNvSpPr txBox="true"/>
              <p:nvPr/>
            </p:nvSpPr>
            <p:spPr>
              <a:xfrm flipH="false" flipV="false">
                <a:off x="4377743" y="2510123"/>
                <a:ext cx="3341891" cy="423900"/>
              </a:xfrm>
              <a:prstGeom prst="rect">
                <a:avLst/>
              </a:prstGeom>
              <a:noFill/>
            </p:spPr>
            <p:txBody>
              <a:bodyPr wrap="square" rtlCol="false" anchor="ctr" anchorCtr="fals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b="true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结合结果</a:t>
                </a:r>
                <a:endParaRPr/>
              </a:p>
            </p:txBody>
          </p:sp>
          <p:sp>
            <p:nvSpPr>
              <p:cNvPr id="210" name="Text2" descr="4f8a807e-2e25-419f-8fd6-21e6a2f70bb3"/>
              <p:cNvSpPr txBox="true"/>
              <p:nvPr/>
            </p:nvSpPr>
            <p:spPr>
              <a:xfrm flipH="false" flipV="false">
                <a:off x="4377743" y="3148324"/>
                <a:ext cx="3341891" cy="2985775"/>
              </a:xfrm>
              <a:prstGeom prst="rect">
                <a:avLst/>
              </a:prstGeom>
              <a:noFill/>
            </p:spPr>
            <p:txBody>
              <a:bodyPr wrap="square" rtlCol="false" anchor="t" anchorCtr="fals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200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这些效应结合，使蛋白质溶解度降低，发生沉淀。</a:t>
                </a:r>
                <a:endParaRPr/>
              </a:p>
            </p:txBody>
          </p:sp>
        </p:grpSp>
        <p:grpSp>
          <p:nvGrpSpPr>
            <p:cNvPr id="211" name="组合 3" descr="f0696958-8c51-442f-b1a9-ced6e5b14228"/>
            <p:cNvGrpSpPr/>
            <p:nvPr/>
          </p:nvGrpSpPr>
          <p:grpSpPr>
            <a:xfrm>
              <a:off x="7968846" y="2405319"/>
              <a:ext cx="3550054" cy="3728780"/>
              <a:chOff x="7968846" y="2405319"/>
              <a:chExt cx="3550054" cy="3728780"/>
            </a:xfrm>
          </p:grpSpPr>
          <p:sp>
            <p:nvSpPr>
              <p:cNvPr id="212" name="ComponentBackground3" descr="b52047d3-f7ad-4786-80cd-9b548ac497d0"/>
              <p:cNvSpPr/>
              <p:nvPr/>
            </p:nvSpPr>
            <p:spPr>
              <a:xfrm flipH="false" flipV="false">
                <a:off x="7968846" y="2405319"/>
                <a:ext cx="3550054" cy="638202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l"/>
                <a:endParaRPr/>
              </a:p>
            </p:txBody>
          </p:sp>
          <p:sp>
            <p:nvSpPr>
              <p:cNvPr id="213" name="Bullet3" descr="b2a08b0e-c7b4-46f4-bba8-f49d376e97c6"/>
              <p:cNvSpPr txBox="true"/>
              <p:nvPr/>
            </p:nvSpPr>
            <p:spPr>
              <a:xfrm flipH="false" flipV="false">
                <a:off x="8031966" y="2510123"/>
                <a:ext cx="3341891" cy="423900"/>
              </a:xfrm>
              <a:prstGeom prst="rect">
                <a:avLst/>
              </a:prstGeom>
              <a:noFill/>
            </p:spPr>
            <p:txBody>
              <a:bodyPr wrap="square" rtlCol="false" anchor="ctr" anchorCtr="fals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b="true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效应协同性</a:t>
                </a:r>
                <a:endParaRPr/>
              </a:p>
            </p:txBody>
          </p:sp>
          <p:sp>
            <p:nvSpPr>
              <p:cNvPr id="214" name="Text3" descr="4e7a03ec-15ac-4bec-972b-9657eab52cd6"/>
              <p:cNvSpPr txBox="true"/>
              <p:nvPr/>
            </p:nvSpPr>
            <p:spPr>
              <a:xfrm flipH="false" flipV="false">
                <a:off x="8031966" y="3148324"/>
                <a:ext cx="3341891" cy="2985775"/>
              </a:xfrm>
              <a:prstGeom prst="rect">
                <a:avLst/>
              </a:prstGeom>
              <a:noFill/>
            </p:spPr>
            <p:txBody>
              <a:bodyPr wrap="square" rtlCol="false" anchor="t" anchorCtr="fals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200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各效应相互协同，增强沉淀效果。</a:t>
                </a:r>
                <a:endParaRPr/>
              </a:p>
            </p:txBody>
          </p:sp>
        </p:grpSp>
        <p:cxnSp>
          <p:nvCxnSpPr>
            <p:cNvPr id="215" name="连接符: 肘形 5" descr="da41cb95-6a3a-4a1d-8f7c-9fd5328ed00a"/>
            <p:cNvCxnSpPr>
              <a:stCxn id="204" idx="0"/>
              <a:endCxn id="212" idx="0"/>
            </p:cNvCxnSpPr>
            <p:nvPr/>
          </p:nvCxnSpPr>
          <p:spPr>
            <a:xfrm rot="5400000" flipH="true" flipV="true">
              <a:off x="6089650" y="-1248904"/>
              <a:ext cx="12700" cy="7308446"/>
            </a:xfrm>
            <a:prstGeom prst="bentConnector3">
              <a:avLst>
                <a:gd name="adj1" fmla="val 1800000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水活度降低</a:t>
            </a:r>
            <a:endParaRPr/>
          </a:p>
        </p:txBody>
      </p:sp>
      <p:grpSp>
        <p:nvGrpSpPr>
          <p:cNvPr id="218" name="3230504d-71f7-4c41-8b2e-0bea0b0a2a9f.source.4.zh-Hans.pptx" descr="3dc0d5c9-6608-43be-8e9c-94dde273b517"/>
          <p:cNvGrpSpPr/>
          <p:nvPr/>
        </p:nvGrpSpPr>
        <p:grpSpPr>
          <a:xfrm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219" name="箭头: 右 2" descr="e173b960-72b9-417e-8b7f-65e0889f13ed"/>
            <p:cNvSpPr/>
            <p:nvPr/>
          </p:nvSpPr>
          <p:spPr>
            <a:xfrm flipH="false" flipV="false">
              <a:off x="0" y="3488345"/>
              <a:ext cx="11518900" cy="819150"/>
            </a:xfrm>
            <a:prstGeom prst="rightArrow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false" anchor="ctr" anchorCtr="false"/>
            <a:lstStyle/>
            <a:p>
              <a:pPr algn="ctr"/>
              <a:endParaRPr/>
            </a:p>
          </p:txBody>
        </p:sp>
        <p:sp>
          <p:nvSpPr>
            <p:cNvPr id="220" name="Title" descr="321cee1a-c942-4f17-8e63-ad2ec07a0134"/>
            <p:cNvSpPr txBox="true"/>
            <p:nvPr/>
          </p:nvSpPr>
          <p:spPr>
            <a:xfrm flipH="false" flipV="false">
              <a:off x="660400" y="1130300"/>
              <a:ext cx="10858500" cy="561340"/>
            </a:xfrm>
            <a:prstGeom prst="rect">
              <a:avLst/>
            </a:prstGeom>
            <a:noFill/>
          </p:spPr>
          <p:txBody>
            <a:bodyPr wrap="square" rtlCol="false" anchor="ctr" anchorCtr="false">
              <a:normAutofit/>
            </a:bodyPr>
            <a:lstStyle>
              <a:defPPr>
                <a:defRPr lang="en-US"/>
              </a:defPPr>
              <a:lvl1pPr>
                <a:defRPr sz="2400" b="true"/>
              </a:lvl1pPr>
            </a:lstStyle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理解水活度变化对蛋白质的影响</a:t>
              </a:r>
              <a:endParaRPr/>
            </a:p>
          </p:txBody>
        </p:sp>
        <p:sp>
          <p:nvSpPr>
            <p:cNvPr id="221" name="PictureMisc1" descr="78e6cfb0-fdaf-45b8-bf39-29cc74d97657"/>
            <p:cNvSpPr/>
            <p:nvPr/>
          </p:nvSpPr>
          <p:spPr>
            <a:xfrm flipH="false" flipV="false">
              <a:off x="0" y="6134100"/>
              <a:ext cx="12192000" cy="723900"/>
            </a:xfrm>
            <a:prstGeom prst="rect">
              <a:avLst/>
            </a:prstGeom>
            <a:blipFill rotWithShape="true">
              <a:blip r:embed="rId1"/>
              <a:stretch>
                <a:fillRect l="0" t="-520375" r="0" b="-502432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false" anchor="ctr" anchorCtr="false"/>
            <a:lstStyle/>
            <a:p>
              <a:pPr algn="ctr"/>
              <a:endParaRPr/>
            </a:p>
          </p:txBody>
        </p:sp>
        <p:grpSp>
          <p:nvGrpSpPr>
            <p:cNvPr id="222" name="组合 7" descr="d35cc2fe-b2c1-405c-923e-0c973048f21b"/>
            <p:cNvGrpSpPr/>
            <p:nvPr/>
          </p:nvGrpSpPr>
          <p:grpSpPr>
            <a:xfrm>
              <a:off x="660399" y="1870519"/>
              <a:ext cx="3095725" cy="2323408"/>
              <a:chOff x="660399" y="1870519"/>
              <a:chExt cx="3095725" cy="2323408"/>
            </a:xfrm>
          </p:grpSpPr>
          <p:sp>
            <p:nvSpPr>
              <p:cNvPr id="223" name="Number1" descr="48ff4b17-091f-48c2-8c96-2efc24af639d"/>
              <p:cNvSpPr/>
              <p:nvPr/>
            </p:nvSpPr>
            <p:spPr>
              <a:xfrm flipH="false" flipV="false">
                <a:off x="1915183" y="3607773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000000"/>
                    </a:solidFill>
                    <a:latin typeface="Arial"/>
                  </a:rPr>
                  <a:t>1</a:t>
                </a:r>
                <a:endParaRPr/>
              </a:p>
            </p:txBody>
          </p:sp>
          <p:sp>
            <p:nvSpPr>
              <p:cNvPr id="224" name="Bullet1" descr="7b517439-2c40-42b1-acaf-cecf7f955d12"/>
              <p:cNvSpPr/>
              <p:nvPr/>
            </p:nvSpPr>
            <p:spPr>
              <a:xfrm flipH="false" flipV="false">
                <a:off x="660399" y="1870519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水活度变化</a:t>
                </a:r>
                <a:endParaRPr/>
              </a:p>
            </p:txBody>
          </p:sp>
          <p:sp>
            <p:nvSpPr>
              <p:cNvPr id="225" name="Text1" descr="65d2c413-70e4-44b5-ba66-22a2e2ae1eab"/>
              <p:cNvSpPr/>
              <p:nvPr/>
            </p:nvSpPr>
            <p:spPr>
              <a:xfrm flipH="false" flipV="false">
                <a:off x="660399" y="2323376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有机溶剂浓度增大，水的活度降低。</a:t>
                </a:r>
                <a:endParaRPr/>
              </a:p>
            </p:txBody>
          </p:sp>
        </p:grpSp>
        <p:grpSp>
          <p:nvGrpSpPr>
            <p:cNvPr id="226" name="组合 10" descr="08b5862f-f182-42f8-8a9b-ce985560ae22"/>
            <p:cNvGrpSpPr/>
            <p:nvPr/>
          </p:nvGrpSpPr>
          <p:grpSpPr>
            <a:xfrm>
              <a:off x="3247991" y="3607773"/>
              <a:ext cx="3095725" cy="2335484"/>
              <a:chOff x="4120295" y="3579784"/>
              <a:chExt cx="3095725" cy="2335484"/>
            </a:xfrm>
          </p:grpSpPr>
          <p:sp>
            <p:nvSpPr>
              <p:cNvPr id="227" name="Number2" descr="5a9aa171-8e71-4b19-90e9-0b38d251f3e2"/>
              <p:cNvSpPr/>
              <p:nvPr/>
            </p:nvSpPr>
            <p:spPr>
              <a:xfrm flipH="false" flipV="false">
                <a:off x="5375080" y="3579784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000000"/>
                    </a:solidFill>
                    <a:latin typeface="Arial"/>
                  </a:rPr>
                  <a:t>2</a:t>
                </a:r>
                <a:endParaRPr/>
              </a:p>
            </p:txBody>
          </p:sp>
          <p:sp>
            <p:nvSpPr>
              <p:cNvPr id="228" name="Bullet2" descr="49122e29-aafc-44b2-acbc-95a38bf762f2"/>
              <p:cNvSpPr/>
              <p:nvPr/>
            </p:nvSpPr>
            <p:spPr>
              <a:xfrm flipH="false" flipV="false">
                <a:off x="4120295" y="4501513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水化程度影响</a:t>
                </a:r>
                <a:endParaRPr/>
              </a:p>
            </p:txBody>
          </p:sp>
          <p:sp>
            <p:nvSpPr>
              <p:cNvPr id="229" name="Text2" descr="e87ca108-a9dc-4b45-a636-fbacb2d35ac9"/>
              <p:cNvSpPr/>
              <p:nvPr/>
            </p:nvSpPr>
            <p:spPr>
              <a:xfrm flipH="false" flipV="false">
                <a:off x="4120295" y="4954370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水对蛋白质分子表面基团水化程度降低。</a:t>
                </a:r>
                <a:endParaRPr/>
              </a:p>
            </p:txBody>
          </p:sp>
        </p:grpSp>
        <p:grpSp>
          <p:nvGrpSpPr>
            <p:cNvPr id="230" name="组合 13" descr="196dbc8d-9a28-47b4-b285-14d239babc28"/>
            <p:cNvGrpSpPr/>
            <p:nvPr/>
          </p:nvGrpSpPr>
          <p:grpSpPr>
            <a:xfrm>
              <a:off x="5835583" y="1870519"/>
              <a:ext cx="3095725" cy="2323408"/>
              <a:chOff x="7580192" y="1870519"/>
              <a:chExt cx="3095725" cy="2323408"/>
            </a:xfrm>
          </p:grpSpPr>
          <p:sp>
            <p:nvSpPr>
              <p:cNvPr id="231" name="Number3" descr="a8d456a2-ee26-4414-93ea-3de1515f3d59"/>
              <p:cNvSpPr/>
              <p:nvPr/>
            </p:nvSpPr>
            <p:spPr>
              <a:xfrm flipH="false" flipV="false">
                <a:off x="8834976" y="3607773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000000"/>
                    </a:solidFill>
                    <a:latin typeface="Arial"/>
                  </a:rPr>
                  <a:t>3</a:t>
                </a:r>
                <a:endParaRPr/>
              </a:p>
            </p:txBody>
          </p:sp>
          <p:sp>
            <p:nvSpPr>
              <p:cNvPr id="232" name="Bullet3" descr="bbff599f-982b-4bdf-ad07-6286fa6c8e7e"/>
              <p:cNvSpPr/>
              <p:nvPr/>
            </p:nvSpPr>
            <p:spPr>
              <a:xfrm flipH="false" flipV="false">
                <a:off x="7580192" y="1870519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介电常数改变</a:t>
                </a:r>
                <a:endParaRPr/>
              </a:p>
            </p:txBody>
          </p:sp>
          <p:sp>
            <p:nvSpPr>
              <p:cNvPr id="233" name="Text3" descr="ada54a99-f419-47b2-92e5-25f8b12c98cc"/>
              <p:cNvSpPr/>
              <p:nvPr/>
            </p:nvSpPr>
            <p:spPr>
              <a:xfrm flipH="false" flipV="false">
                <a:off x="7580192" y="2323376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溶剂介电常数降低，静电吸力增大。</a:t>
                </a:r>
                <a:endParaRPr/>
              </a:p>
            </p:txBody>
          </p:sp>
        </p:grpSp>
        <p:grpSp>
          <p:nvGrpSpPr>
            <p:cNvPr id="234" name="组合 24" descr="80439121-edb0-4734-b570-c2ab1643f985"/>
            <p:cNvGrpSpPr/>
            <p:nvPr/>
          </p:nvGrpSpPr>
          <p:grpSpPr>
            <a:xfrm>
              <a:off x="8423175" y="3607773"/>
              <a:ext cx="3095725" cy="2335484"/>
              <a:chOff x="4120295" y="3579784"/>
              <a:chExt cx="3095725" cy="2335484"/>
            </a:xfrm>
          </p:grpSpPr>
          <p:sp>
            <p:nvSpPr>
              <p:cNvPr id="235" name="Number4" descr="156d9bbd-bc12-413e-bbfe-8e0f8728a74b"/>
              <p:cNvSpPr/>
              <p:nvPr/>
            </p:nvSpPr>
            <p:spPr>
              <a:xfrm flipH="false" flipV="false">
                <a:off x="5375080" y="3579784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rtlCol="false" anchor="ctr" anchorCtr="false">
                <a:normAutofit/>
              </a:bodyPr>
              <a:lstStyle/>
              <a:p>
                <a:pPr algn="ctr"/>
                <a:r>
                  <a:rPr lang="en-US" sz="1800" b="true" i="false" u="none">
                    <a:solidFill>
                      <a:srgbClr val="000000"/>
                    </a:solidFill>
                    <a:latin typeface="Arial"/>
                  </a:rPr>
                  <a:t>4</a:t>
                </a:r>
                <a:endParaRPr/>
              </a:p>
            </p:txBody>
          </p:sp>
          <p:sp>
            <p:nvSpPr>
              <p:cNvPr id="236" name="Bullet4" descr="4ab7643f-c55c-4af4-94bc-2b931c461056"/>
              <p:cNvSpPr/>
              <p:nvPr/>
            </p:nvSpPr>
            <p:spPr>
              <a:xfrm flipH="false" flipV="false">
                <a:off x="4120295" y="4501513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蛋白质聚集</a:t>
                </a:r>
                <a:endParaRPr/>
              </a:p>
            </p:txBody>
          </p:sp>
          <p:sp>
            <p:nvSpPr>
              <p:cNvPr id="237" name="Text4" descr="bb7d69f6-cedb-4144-912f-f5f5b7a9f467"/>
              <p:cNvSpPr/>
              <p:nvPr/>
            </p:nvSpPr>
            <p:spPr>
              <a:xfrm flipH="false" flipV="false">
                <a:off x="4120295" y="4954370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蛋白质分子间聚集，进而发生沉淀。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2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易于沉淀分离</a:t>
            </a:r>
            <a:endParaRPr/>
          </a:p>
        </p:txBody>
      </p:sp>
      <p:grpSp>
        <p:nvGrpSpPr>
          <p:cNvPr id="240" name="fa675953-1f7c-4423-a011-046f9aceae46.source.3.zh-Hans.pptx" descr="64187bc9-9e4b-4834-9632-3fcb96285ef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1" name="矩形 22" descr="591d36cb-2162-4199-aa85-e5504edda2f9"/>
            <p:cNvSpPr/>
            <p:nvPr/>
          </p:nvSpPr>
          <p:spPr>
            <a:xfrm flipH="false" flipV="false"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false" anchor="ctr" anchorCtr="false"/>
            <a:lstStyle/>
            <a:p>
              <a:pPr algn="ctr"/>
              <a:endParaRPr/>
            </a:p>
          </p:txBody>
        </p:sp>
        <p:sp>
          <p:nvSpPr>
            <p:cNvPr id="242" name="Title" descr="1aa3ce7e-9566-49d7-a096-045a76cd52a1"/>
            <p:cNvSpPr/>
            <p:nvPr/>
          </p:nvSpPr>
          <p:spPr>
            <a:xfrm flipH="false" flipV="false">
              <a:off x="660400" y="1130300"/>
              <a:ext cx="10858500" cy="1089829"/>
            </a:xfrm>
            <a:prstGeom prst="rect">
              <a:avLst/>
            </a:prstGeom>
          </p:spPr>
          <p:txBody>
            <a:bodyPr wrap="square" anchor="t" anchorCtr="true">
              <a:normAutofit/>
            </a:bodyPr>
            <a:lstStyle/>
            <a:p>
              <a:pPr algn="ctr"/>
              <a:r>
                <a:rPr lang="en-US" sz="2400" b="true" i="false" u="none">
                  <a:solidFill>
                    <a:srgbClr val="519CD9"/>
                  </a:solidFill>
                  <a:ea typeface="微软雅黑"/>
                </a:rPr>
                <a:t>分析沉淀分离的优势</a:t>
              </a:r>
              <a:endParaRPr/>
            </a:p>
          </p:txBody>
        </p:sp>
        <p:grpSp>
          <p:nvGrpSpPr>
            <p:cNvPr id="243" name="组合 3" descr="7227a597-fea1-4391-9086-47568ab14826"/>
            <p:cNvGrpSpPr/>
            <p:nvPr/>
          </p:nvGrpSpPr>
          <p:grpSpPr>
            <a:xfrm>
              <a:off x="773700" y="3034091"/>
              <a:ext cx="2972449" cy="2476925"/>
              <a:chOff x="1005200" y="3464406"/>
              <a:chExt cx="2972449" cy="2476925"/>
            </a:xfrm>
          </p:grpSpPr>
          <p:sp>
            <p:nvSpPr>
              <p:cNvPr id="244" name="矩形: 对角圆角 42" descr="7737c28c-6f56-4787-94bb-02e76180d21d"/>
              <p:cNvSpPr/>
              <p:nvPr/>
            </p:nvSpPr>
            <p:spPr>
              <a:xfrm flipH="false" flipV="false">
                <a:off x="1267897" y="3702956"/>
                <a:ext cx="2709752" cy="2238375"/>
              </a:xfrm>
              <a:prstGeom prst="round2DiagRect">
                <a:avLst/>
              </a:prstGeom>
              <a:solidFill>
                <a:schemeClr val="bg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false" vert="horz" wrap="square" lIns="91440" tIns="45720" rIns="91440" bIns="45720" numCol="1" spcCol="0" rtlCol="false" fromWordArt="false" anchor="ctr" anchorCtr="false" forceAA="false" compatLnSpc="true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45" name="Bullet1" descr="e05c0fe4-ac59-4201-8943-0e602aaef404"/>
              <p:cNvSpPr txBox="true"/>
              <p:nvPr/>
            </p:nvSpPr>
            <p:spPr>
              <a:xfrm flipH="false" flipV="false">
                <a:off x="1824690" y="3988979"/>
                <a:ext cx="2078339" cy="646331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false" vertOverflow="overflow" horzOverflow="overflow" vert="horz" wrap="square" lIns="91440" tIns="45720" rIns="91440" bIns="45720" numCol="1" spcCol="0" rtlCol="false" fromWordArt="false" anchor="b" anchorCtr="false" forceAA="false" compatLnSpc="true">
                <a:normAutofit/>
              </a:bodyPr>
              <a:lstStyle>
                <a:defPPr>
                  <a:defRPr lang="zh-CN"/>
                </a:defPPr>
                <a:lvl1pPr algn="ctr" defTabSz="914354">
                  <a:defRPr sz="1400" b="true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密度优势</a:t>
                </a:r>
                <a:endParaRPr/>
              </a:p>
            </p:txBody>
          </p:sp>
          <p:sp>
            <p:nvSpPr>
              <p:cNvPr id="246" name="Text1" descr="6937d742-9f70-4f35-a383-3134e56ee9ee"/>
              <p:cNvSpPr/>
              <p:nvPr/>
            </p:nvSpPr>
            <p:spPr>
              <a:xfrm flipH="false" flipV="false">
                <a:off x="1824690" y="4635310"/>
                <a:ext cx="2078339" cy="1052512"/>
              </a:xfrm>
              <a:prstGeom prst="rect">
                <a:avLst/>
              </a:prstGeom>
            </p:spPr>
            <p:txBody>
              <a:bodyPr wrap="square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有机溶剂密度较低，利于蛋白质沉淀分离。</a:t>
                </a:r>
                <a:endParaRPr/>
              </a:p>
            </p:txBody>
          </p:sp>
          <p:sp>
            <p:nvSpPr>
              <p:cNvPr id="247" name="Number1" descr="d84c2441-5906-4008-8681-1533938f3fea"/>
              <p:cNvSpPr txBox="true"/>
              <p:nvPr/>
            </p:nvSpPr>
            <p:spPr>
              <a:xfrm flipH="false" flipV="false">
                <a:off x="1005200" y="3464406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effectLst/>
            </p:spPr>
            <p:txBody>
              <a:bodyPr wrap="none" rtlCol="false" anchor="ctr" anchorCtr="false">
                <a:spAutoFit/>
              </a:bodyPr>
              <a:lstStyle>
                <a:defPPr>
                  <a:defRPr lang="zh-CN"/>
                </a:defPPr>
                <a:lvl1pPr>
                  <a:defRPr sz="3200" b="true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false"/>
                    </a:gradFill>
                    <a:effectLst>
                      <a:outerShdw blurRad="76200" dist="50800" dir="5400000" algn="ctr" rotWithShape="false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sz="2400" b="true" i="false" u="none">
                    <a:solidFill>
                      <a:srgbClr val="FFFFFF"/>
                    </a:solidFill>
                    <a:latin typeface="Arial"/>
                  </a:rPr>
                  <a:t>01</a:t>
                </a:r>
                <a:endParaRPr/>
              </a:p>
            </p:txBody>
          </p:sp>
        </p:grpSp>
        <p:grpSp>
          <p:nvGrpSpPr>
            <p:cNvPr id="248" name="组合 1" descr="5973dc33-01e4-482a-9010-90b0ca2a2e01"/>
            <p:cNvGrpSpPr/>
            <p:nvPr/>
          </p:nvGrpSpPr>
          <p:grpSpPr>
            <a:xfrm>
              <a:off x="4647086" y="3069497"/>
              <a:ext cx="2972449" cy="2441519"/>
              <a:chOff x="4647086" y="3069497"/>
              <a:chExt cx="2972449" cy="2441519"/>
            </a:xfrm>
          </p:grpSpPr>
          <p:sp>
            <p:nvSpPr>
              <p:cNvPr id="249" name="矩形: 对角圆角 51" descr="8152a5a9-e0dd-40ff-8dab-579daabdbd63"/>
              <p:cNvSpPr/>
              <p:nvPr/>
            </p:nvSpPr>
            <p:spPr>
              <a:xfrm flipH="false" flipV="false">
                <a:off x="4909783" y="3272641"/>
                <a:ext cx="2709752" cy="2238375"/>
              </a:xfrm>
              <a:prstGeom prst="round2DiagRect">
                <a:avLst/>
              </a:prstGeom>
              <a:solidFill>
                <a:schemeClr val="bg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false" vert="horz" wrap="square" lIns="91440" tIns="45720" rIns="91440" bIns="45720" numCol="1" spcCol="0" rtlCol="false" fromWordArt="false" anchor="ctr" anchorCtr="false" forceAA="false" compatLnSpc="true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50" name="Bullet2" descr="18881750-c8c7-4490-85f3-ddfe24b6e809"/>
              <p:cNvSpPr txBox="true"/>
              <p:nvPr/>
            </p:nvSpPr>
            <p:spPr>
              <a:xfrm flipH="false" flipV="false">
                <a:off x="5466576" y="3558664"/>
                <a:ext cx="2078339" cy="646331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false" vertOverflow="overflow" horzOverflow="overflow" vert="horz" wrap="square" lIns="91440" tIns="45720" rIns="91440" bIns="45720" numCol="1" spcCol="0" rtlCol="false" fromWordArt="false" anchor="b" anchorCtr="false" forceAA="false" compatLnSpc="true">
                <a:normAutofit/>
              </a:bodyPr>
              <a:lstStyle>
                <a:defPPr>
                  <a:defRPr lang="zh-CN"/>
                </a:defPPr>
                <a:lvl1pPr algn="ctr" defTabSz="914354">
                  <a:defRPr sz="1400" b="true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分离操作</a:t>
                </a:r>
                <a:endParaRPr/>
              </a:p>
            </p:txBody>
          </p:sp>
          <p:sp>
            <p:nvSpPr>
              <p:cNvPr id="251" name="Text2" descr="71fac709-a2d4-4c77-836d-13b5577fefaf"/>
              <p:cNvSpPr/>
              <p:nvPr/>
            </p:nvSpPr>
            <p:spPr>
              <a:xfrm flipH="false" flipV="false">
                <a:off x="5466576" y="4204995"/>
                <a:ext cx="2078339" cy="1052512"/>
              </a:xfrm>
              <a:prstGeom prst="rect">
                <a:avLst/>
              </a:prstGeom>
            </p:spPr>
            <p:txBody>
              <a:bodyPr wrap="square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沉淀分离操作相对简便，节省时间和成本。</a:t>
                </a:r>
                <a:endParaRPr/>
              </a:p>
            </p:txBody>
          </p:sp>
          <p:sp>
            <p:nvSpPr>
              <p:cNvPr id="252" name="Number2" descr="d816aca8-8680-42cd-9e40-650b8ac46c59"/>
              <p:cNvSpPr txBox="true"/>
              <p:nvPr/>
            </p:nvSpPr>
            <p:spPr>
              <a:xfrm flipH="false" flipV="false">
                <a:off x="4647086" y="3069497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effectLst/>
            </p:spPr>
            <p:txBody>
              <a:bodyPr wrap="none" rtlCol="false" anchor="ctr" anchorCtr="false">
                <a:spAutoFit/>
              </a:bodyPr>
              <a:lstStyle>
                <a:defPPr>
                  <a:defRPr lang="zh-CN"/>
                </a:defPPr>
                <a:lvl1pPr>
                  <a:defRPr sz="3200" b="true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false"/>
                    </a:gradFill>
                    <a:effectLst>
                      <a:outerShdw blurRad="76200" dist="50800" dir="5400000" algn="ctr" rotWithShape="false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sz="2400" b="true" i="false" u="none">
                    <a:solidFill>
                      <a:srgbClr val="FFFFFF"/>
                    </a:solidFill>
                    <a:latin typeface="Arial"/>
                  </a:rPr>
                  <a:t>02</a:t>
                </a:r>
                <a:endParaRPr/>
              </a:p>
            </p:txBody>
          </p:sp>
        </p:grpSp>
        <p:grpSp>
          <p:nvGrpSpPr>
            <p:cNvPr id="253" name="组合 62" descr="a17f9b8b-4d88-43ca-9ca0-432b19db6dcc"/>
            <p:cNvGrpSpPr/>
            <p:nvPr/>
          </p:nvGrpSpPr>
          <p:grpSpPr>
            <a:xfrm>
              <a:off x="8520471" y="3069497"/>
              <a:ext cx="2972449" cy="2441519"/>
              <a:chOff x="1005200" y="3499812"/>
              <a:chExt cx="2972449" cy="2441519"/>
            </a:xfrm>
          </p:grpSpPr>
          <p:sp>
            <p:nvSpPr>
              <p:cNvPr id="254" name="矩形: 对角圆角 63" descr="8c58d930-4bbe-4bbb-8c8e-8c687cb10f01"/>
              <p:cNvSpPr/>
              <p:nvPr/>
            </p:nvSpPr>
            <p:spPr>
              <a:xfrm flipH="false" flipV="false">
                <a:off x="1267897" y="3702956"/>
                <a:ext cx="2709752" cy="2238375"/>
              </a:xfrm>
              <a:prstGeom prst="round2DiagRect">
                <a:avLst/>
              </a:prstGeom>
              <a:solidFill>
                <a:schemeClr val="bg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false" vert="horz" wrap="square" lIns="91440" tIns="45720" rIns="91440" bIns="45720" numCol="1" spcCol="0" rtlCol="false" fromWordArt="false" anchor="ctr" anchorCtr="false" forceAA="false" compatLnSpc="true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55" name="Bullet3" descr="c1bcb3cb-2b37-47cd-9f61-799e2a6e2818"/>
              <p:cNvSpPr txBox="true"/>
              <p:nvPr/>
            </p:nvSpPr>
            <p:spPr>
              <a:xfrm flipH="false" flipV="false">
                <a:off x="1824690" y="3988979"/>
                <a:ext cx="2078339" cy="646331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false" vertOverflow="overflow" horzOverflow="overflow" vert="horz" wrap="square" lIns="91440" tIns="45720" rIns="91440" bIns="45720" numCol="1" spcCol="0" rtlCol="false" fromWordArt="false" anchor="b" anchorCtr="false" forceAA="false" compatLnSpc="true">
                <a:normAutofit/>
              </a:bodyPr>
              <a:lstStyle>
                <a:defPPr>
                  <a:defRPr lang="zh-CN"/>
                </a:defPPr>
                <a:lvl1pPr algn="ctr" defTabSz="914354">
                  <a:defRPr sz="1400" b="true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沉淀收集</a:t>
                </a:r>
                <a:endParaRPr/>
              </a:p>
            </p:txBody>
          </p:sp>
          <p:sp>
            <p:nvSpPr>
              <p:cNvPr id="256" name="Text3" descr="87b0dbd2-bb10-41dc-9d42-c3727f7a4d39"/>
              <p:cNvSpPr/>
              <p:nvPr/>
            </p:nvSpPr>
            <p:spPr>
              <a:xfrm flipH="false" flipV="false">
                <a:off x="1824690" y="4635310"/>
                <a:ext cx="2078339" cy="1052512"/>
              </a:xfrm>
              <a:prstGeom prst="rect">
                <a:avLst/>
              </a:prstGeom>
            </p:spPr>
            <p:txBody>
              <a:bodyPr wrap="square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沉淀易于收集，提高提取效率。</a:t>
                </a:r>
                <a:endParaRPr/>
              </a:p>
            </p:txBody>
          </p:sp>
          <p:sp>
            <p:nvSpPr>
              <p:cNvPr id="257" name="Number3" descr="f2d580c0-efee-4b75-8367-180c0929cdc4"/>
              <p:cNvSpPr txBox="true"/>
              <p:nvPr/>
            </p:nvSpPr>
            <p:spPr>
              <a:xfrm flipH="false" flipV="false">
                <a:off x="1005200" y="3499812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effectLst/>
            </p:spPr>
            <p:txBody>
              <a:bodyPr wrap="none" rtlCol="false" anchor="ctr" anchorCtr="false">
                <a:spAutoFit/>
              </a:bodyPr>
              <a:lstStyle>
                <a:defPPr>
                  <a:defRPr lang="zh-CN"/>
                </a:defPPr>
                <a:lvl1pPr>
                  <a:defRPr sz="3200" b="true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false"/>
                    </a:gradFill>
                    <a:effectLst>
                      <a:outerShdw blurRad="76200" dist="50800" dir="5400000" algn="ctr" rotWithShape="false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sz="2400" b="true" i="false" u="none">
                    <a:solidFill>
                      <a:srgbClr val="FFFFFF"/>
                    </a:solidFill>
                    <a:latin typeface="Arial"/>
                  </a:rPr>
                  <a:t>03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2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不需脱盐处理</a:t>
            </a:r>
            <a:endParaRPr/>
          </a:p>
        </p:txBody>
      </p:sp>
      <p:grpSp>
        <p:nvGrpSpPr>
          <p:cNvPr id="260" name="e7a1af25-9f58-4730-9420-12e24a0a69cf.source.3.zh-Hans.pptx" descr="d92f69b0-d894-4f50-aa7a-59075a60aa71"/>
          <p:cNvGrpSpPr/>
          <p:nvPr/>
        </p:nvGrpSpPr>
        <p:grpSpPr>
          <a:xfrm>
            <a:off x="660400" y="1130300"/>
            <a:ext cx="10842814" cy="5190344"/>
            <a:chOff x="660400" y="1130300"/>
            <a:chExt cx="10842814" cy="5190344"/>
          </a:xfrm>
        </p:grpSpPr>
        <p:sp>
          <p:nvSpPr>
            <p:cNvPr id="261" name="Title" descr="2139d552-e6d4-4720-8553-0897ac9c298b"/>
            <p:cNvSpPr txBox="true"/>
            <p:nvPr/>
          </p:nvSpPr>
          <p:spPr>
            <a:xfrm flipH="false" flipV="false">
              <a:off x="660400" y="1130300"/>
              <a:ext cx="7493000" cy="8983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false">
              <a:normAutofit/>
            </a:bodyPr>
            <a:lstStyle/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说明后处理的优势</a:t>
              </a:r>
              <a:endParaRPr/>
            </a:p>
          </p:txBody>
        </p:sp>
        <p:grpSp>
          <p:nvGrpSpPr>
            <p:cNvPr id="262" name="组合 5" descr="a6cc3cb2-e09a-4752-99f5-ce852810989c"/>
            <p:cNvGrpSpPr/>
            <p:nvPr/>
          </p:nvGrpSpPr>
          <p:grpSpPr>
            <a:xfrm>
              <a:off x="660400" y="2900191"/>
              <a:ext cx="10842814" cy="3420453"/>
              <a:chOff x="660400" y="2900191"/>
              <a:chExt cx="10842814" cy="3420453"/>
            </a:xfrm>
          </p:grpSpPr>
          <p:grpSp>
            <p:nvGrpSpPr>
              <p:cNvPr id="263" name="组合 2" descr="fb9a0395-83be-463d-9f09-b695deed5174"/>
              <p:cNvGrpSpPr/>
              <p:nvPr/>
            </p:nvGrpSpPr>
            <p:grpSpPr>
              <a:xfrm>
                <a:off x="660400" y="2900191"/>
                <a:ext cx="3194051" cy="3420453"/>
                <a:chOff x="660400" y="2900191"/>
                <a:chExt cx="3194051" cy="3420453"/>
              </a:xfrm>
            </p:grpSpPr>
            <p:sp>
              <p:nvSpPr>
                <p:cNvPr id="264" name="矩形: 圆角 63" descr="b8eff0a4-e347-422b-b586-38e1e4cd6115"/>
                <p:cNvSpPr/>
                <p:nvPr/>
              </p:nvSpPr>
              <p:spPr>
                <a:xfrm flipH="false" flipV="false">
                  <a:off x="660400" y="2900191"/>
                  <a:ext cx="3194051" cy="3420453"/>
                </a:xfrm>
                <a:prstGeom prst="roundRect">
                  <a:avLst>
                    <a:gd name="adj" fmla="val 7124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sp>
              <p:nvSpPr>
                <p:cNvPr id="265" name="Number1" descr="812fe996-dad9-40f1-8ed3-4ae0275ae9c5"/>
                <p:cNvSpPr/>
                <p:nvPr/>
              </p:nvSpPr>
              <p:spPr>
                <a:xfrm flipH="false" flipV="false">
                  <a:off x="889207" y="3400330"/>
                  <a:ext cx="1624696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b" anchorCtr="false">
                  <a:spAutoFit/>
                </a:bodyPr>
                <a:lstStyle>
                  <a:defPPr>
                    <a:defRPr lang="zh-CN"/>
                  </a:defPPr>
                  <a:lvl1pPr marL="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en-US" sz="3600" b="true" i="false" u="none">
                      <a:solidFill>
                        <a:srgbClr val="FFFFFF"/>
                      </a:solidFill>
                      <a:latin typeface="Arial"/>
                    </a:rPr>
                    <a:t>01.</a:t>
                  </a:r>
                  <a:endParaRPr/>
                </a:p>
              </p:txBody>
            </p:sp>
            <p:cxnSp>
              <p:nvCxnSpPr>
                <p:cNvPr id="266" name="直接连接符 54" descr="b8b3e391-cc50-4eb7-b641-4ea6c501d580"/>
                <p:cNvCxnSpPr/>
                <p:nvPr/>
              </p:nvCxnSpPr>
              <p:spPr>
                <a:xfrm flipH="false" flipV="false">
                  <a:off x="889207" y="4157590"/>
                  <a:ext cx="2362319" cy="0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7" name="Text1" descr="5fdb8dc3-ea4f-46bb-a5ad-b70baaa544bb"/>
                <p:cNvSpPr/>
                <p:nvPr/>
              </p:nvSpPr>
              <p:spPr>
                <a:xfrm flipH="false" flipV="false">
                  <a:off x="889205" y="5014092"/>
                  <a:ext cx="2806700" cy="11200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t" anchorCtr="fals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sz="1200" b="false" i="false" u="none">
                      <a:solidFill>
                        <a:srgbClr val="FFFFFF"/>
                      </a:solidFill>
                      <a:ea typeface="微软雅黑"/>
                    </a:rPr>
                    <a:t>与盐析法不同，沉淀产品不需脱盐处理。</a:t>
                  </a:r>
                  <a:endParaRPr/>
                </a:p>
              </p:txBody>
            </p:sp>
            <p:sp>
              <p:nvSpPr>
                <p:cNvPr id="268" name="Bullet1" descr="71fb491d-9ec8-429b-8b87-17aabd4ee4e1"/>
                <p:cNvSpPr/>
                <p:nvPr/>
              </p:nvSpPr>
              <p:spPr>
                <a:xfrm flipH="false" flipV="false">
                  <a:off x="889207" y="4306205"/>
                  <a:ext cx="280670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t" anchorCtr="false">
                  <a:normAutofit/>
                </a:bodyPr>
                <a:lstStyle/>
                <a:p>
                  <a:pPr algn="l"/>
                  <a:r>
                    <a:rPr lang="en-US" sz="1800" b="true" i="false" u="none">
                      <a:solidFill>
                        <a:srgbClr val="FFFFFF"/>
                      </a:solidFill>
                      <a:ea typeface="微软雅黑"/>
                    </a:rPr>
                    <a:t>脱盐情况</a:t>
                  </a:r>
                  <a:endParaRPr/>
                </a:p>
              </p:txBody>
            </p:sp>
          </p:grpSp>
          <p:grpSp>
            <p:nvGrpSpPr>
              <p:cNvPr id="269" name="组合 3" descr="1badaffb-7613-4fad-9ca0-22f34670b12f"/>
              <p:cNvGrpSpPr/>
              <p:nvPr/>
            </p:nvGrpSpPr>
            <p:grpSpPr>
              <a:xfrm>
                <a:off x="4484782" y="2900191"/>
                <a:ext cx="3194051" cy="3420453"/>
                <a:chOff x="4484782" y="2900191"/>
                <a:chExt cx="3194051" cy="3420453"/>
              </a:xfrm>
            </p:grpSpPr>
            <p:sp>
              <p:nvSpPr>
                <p:cNvPr id="270" name="矩形: 圆角 64" descr="42860207-9e0c-4578-8818-36cae647e15c"/>
                <p:cNvSpPr/>
                <p:nvPr/>
              </p:nvSpPr>
              <p:spPr>
                <a:xfrm flipH="false" flipV="false">
                  <a:off x="4484782" y="2900191"/>
                  <a:ext cx="3194051" cy="3420453"/>
                </a:xfrm>
                <a:prstGeom prst="roundRect">
                  <a:avLst>
                    <a:gd name="adj" fmla="val 7124"/>
                  </a:avLst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0000" rtlCol="false" anchor="ctr" anchorCtr="false"/>
                <a:lstStyle/>
                <a:p>
                  <a:pPr algn="l"/>
                  <a:endParaRPr/>
                </a:p>
              </p:txBody>
            </p:sp>
            <p:sp>
              <p:nvSpPr>
                <p:cNvPr id="271" name="Number2" descr="ebc84e55-ab7d-4e37-84b5-740340648048"/>
                <p:cNvSpPr/>
                <p:nvPr/>
              </p:nvSpPr>
              <p:spPr>
                <a:xfrm flipH="false" flipV="false">
                  <a:off x="4652488" y="3400330"/>
                  <a:ext cx="1644719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b" anchorCtr="false">
                  <a:spAutoFit/>
                </a:bodyPr>
                <a:lstStyle>
                  <a:defPPr>
                    <a:defRPr lang="zh-CN"/>
                  </a:defPPr>
                  <a:lvl1pPr marL="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en-US" sz="3600" b="true" i="false" u="none">
                      <a:solidFill>
                        <a:srgbClr val="000000"/>
                      </a:solidFill>
                      <a:latin typeface="Arial"/>
                    </a:rPr>
                    <a:t>02.</a:t>
                  </a:r>
                  <a:endParaRPr/>
                </a:p>
              </p:txBody>
            </p:sp>
            <p:cxnSp>
              <p:nvCxnSpPr>
                <p:cNvPr id="272" name="直接连接符 50" descr="b5724942-4052-4e31-af85-a612cc4a79ca"/>
                <p:cNvCxnSpPr/>
                <p:nvPr/>
              </p:nvCxnSpPr>
              <p:spPr>
                <a:xfrm flipH="false" flipV="false">
                  <a:off x="4652488" y="4157590"/>
                  <a:ext cx="23914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3" name="Text2" descr="c58cacb0-8ae6-44ff-9203-4f637940f4b1"/>
                <p:cNvSpPr/>
                <p:nvPr/>
              </p:nvSpPr>
              <p:spPr>
                <a:xfrm flipH="false" flipV="false">
                  <a:off x="4652487" y="5014092"/>
                  <a:ext cx="2806700" cy="11200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t" anchorCtr="fals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sz="1200" b="false" i="false" u="none">
                      <a:solidFill>
                        <a:srgbClr val="000000"/>
                      </a:solidFill>
                      <a:ea typeface="微软雅黑"/>
                    </a:rPr>
                    <a:t>省去脱盐步骤，后处理过程更加简便。</a:t>
                  </a:r>
                  <a:endParaRPr/>
                </a:p>
              </p:txBody>
            </p:sp>
            <p:sp>
              <p:nvSpPr>
                <p:cNvPr id="274" name="Bullet2" descr="6b57d987-563a-48ab-8d26-2341f4cb8532"/>
                <p:cNvSpPr/>
                <p:nvPr/>
              </p:nvSpPr>
              <p:spPr>
                <a:xfrm flipH="false" flipV="false">
                  <a:off x="4652487" y="4306205"/>
                  <a:ext cx="280670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t" anchorCtr="false">
                  <a:normAutofit/>
                </a:bodyPr>
                <a:lstStyle/>
                <a:p>
                  <a:pPr algn="l"/>
                  <a:r>
                    <a:rPr lang="en-US" sz="1800" b="true" i="false" u="none">
                      <a:solidFill>
                        <a:srgbClr val="000000"/>
                      </a:solidFill>
                      <a:ea typeface="微软雅黑"/>
                    </a:rPr>
                    <a:t>后处理简便</a:t>
                  </a:r>
                  <a:endParaRPr/>
                </a:p>
              </p:txBody>
            </p:sp>
          </p:grpSp>
          <p:grpSp>
            <p:nvGrpSpPr>
              <p:cNvPr id="275" name="组合 4" descr="a85b720c-4392-4c77-bd0a-1c498fd90ffe"/>
              <p:cNvGrpSpPr/>
              <p:nvPr/>
            </p:nvGrpSpPr>
            <p:grpSpPr>
              <a:xfrm>
                <a:off x="8309163" y="2900191"/>
                <a:ext cx="3194051" cy="3420453"/>
                <a:chOff x="8309163" y="2900191"/>
                <a:chExt cx="3194051" cy="3420453"/>
              </a:xfrm>
            </p:grpSpPr>
            <p:sp>
              <p:nvSpPr>
                <p:cNvPr id="276" name="矩形: 圆角 65" descr="d37d0f05-95d6-4409-9792-bd1e6b1cfa9b"/>
                <p:cNvSpPr/>
                <p:nvPr/>
              </p:nvSpPr>
              <p:spPr>
                <a:xfrm flipH="false" flipV="false">
                  <a:off x="8309163" y="2900191"/>
                  <a:ext cx="3194051" cy="3420453"/>
                </a:xfrm>
                <a:prstGeom prst="roundRect">
                  <a:avLst>
                    <a:gd name="adj" fmla="val 7124"/>
                  </a:avLst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80000" rtlCol="false" anchor="ctr" anchorCtr="false"/>
                <a:lstStyle/>
                <a:p>
                  <a:pPr algn="l"/>
                  <a:endParaRPr/>
                </a:p>
              </p:txBody>
            </p:sp>
            <p:sp>
              <p:nvSpPr>
                <p:cNvPr id="277" name="Number3" descr="7afbae04-e909-4c09-8ef3-af1da59be6ac"/>
                <p:cNvSpPr/>
                <p:nvPr/>
              </p:nvSpPr>
              <p:spPr>
                <a:xfrm flipH="false" flipV="false">
                  <a:off x="8432801" y="3400330"/>
                  <a:ext cx="1644719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b" anchorCtr="false">
                  <a:spAutoFit/>
                </a:bodyPr>
                <a:lstStyle>
                  <a:defPPr>
                    <a:defRPr lang="zh-CN"/>
                  </a:defPPr>
                  <a:lvl1pPr marL="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false" eaLnBrk="true" latinLnBrk="false" hangingPunct="true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en-US" sz="3600" b="true" i="false" u="none">
                      <a:solidFill>
                        <a:srgbClr val="000000"/>
                      </a:solidFill>
                      <a:latin typeface="Arial"/>
                    </a:rPr>
                    <a:t>03.</a:t>
                  </a:r>
                  <a:endParaRPr/>
                </a:p>
              </p:txBody>
            </p:sp>
            <p:cxnSp>
              <p:nvCxnSpPr>
                <p:cNvPr id="278" name="直接连接符 46" descr="6f6bbbf6-8a21-409d-a7ed-87f263bc56f5"/>
                <p:cNvCxnSpPr/>
                <p:nvPr/>
              </p:nvCxnSpPr>
              <p:spPr>
                <a:xfrm flipH="false" flipV="false">
                  <a:off x="8432801" y="4157590"/>
                  <a:ext cx="23914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9" name="Text3" descr="f49e3714-15b3-4dee-80a6-9afb3f913b76"/>
                <p:cNvSpPr/>
                <p:nvPr/>
              </p:nvSpPr>
              <p:spPr>
                <a:xfrm flipH="false" flipV="false">
                  <a:off x="8432800" y="5014092"/>
                  <a:ext cx="2806700" cy="11200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t" anchorCtr="fals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sz="1200" b="false" i="false" u="none">
                      <a:solidFill>
                        <a:srgbClr val="000000"/>
                      </a:solidFill>
                      <a:ea typeface="微软雅黑"/>
                    </a:rPr>
                    <a:t>减少脱盐所需的设备和试剂，节省成本。</a:t>
                  </a:r>
                  <a:endParaRPr/>
                </a:p>
              </p:txBody>
            </p:sp>
            <p:sp>
              <p:nvSpPr>
                <p:cNvPr id="280" name="Bullet3" descr="062dbcc9-d5d5-41f5-a24b-2b3bc4fb9dd5"/>
                <p:cNvSpPr/>
                <p:nvPr/>
              </p:nvSpPr>
              <p:spPr>
                <a:xfrm flipH="false" flipV="false">
                  <a:off x="8432800" y="4306205"/>
                  <a:ext cx="280670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false" anchor="t" anchorCtr="false">
                  <a:normAutofit/>
                </a:bodyPr>
                <a:lstStyle/>
                <a:p>
                  <a:pPr algn="l"/>
                  <a:r>
                    <a:rPr lang="en-US" sz="1800" b="true" i="false" u="none">
                      <a:solidFill>
                        <a:srgbClr val="000000"/>
                      </a:solidFill>
                      <a:ea typeface="微软雅黑"/>
                    </a:rPr>
                    <a:t>节省成本</a:t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易引起变性</a:t>
            </a:r>
            <a:endParaRPr/>
          </a:p>
        </p:txBody>
      </p:sp>
      <p:grpSp>
        <p:nvGrpSpPr>
          <p:cNvPr id="283" name="d70427a0-c0a0-45fe-a05b-eaf7b6a11ce9.source.3.zh-Hans.pptx" descr="e550c74d-3402-4a6c-9871-bf93b209d114"/>
          <p:cNvGrpSpPr/>
          <p:nvPr/>
        </p:nvGrpSpPr>
        <p:grpSpPr>
          <a:xfrm>
            <a:off x="660401" y="1412774"/>
            <a:ext cx="10871200" cy="4569168"/>
            <a:chOff x="660401" y="1412774"/>
            <a:chExt cx="10871200" cy="4569168"/>
          </a:xfrm>
        </p:grpSpPr>
        <p:sp>
          <p:nvSpPr>
            <p:cNvPr id="284" name="Title" descr="28c49959-7220-4d14-bf18-cedf51098467"/>
            <p:cNvSpPr txBox="true"/>
            <p:nvPr/>
          </p:nvSpPr>
          <p:spPr>
            <a:xfrm flipH="false" flipV="false">
              <a:off x="669926" y="1412774"/>
              <a:ext cx="10848974" cy="523220"/>
            </a:xfrm>
            <a:prstGeom prst="rect">
              <a:avLst/>
            </a:prstGeom>
            <a:noFill/>
          </p:spPr>
          <p:txBody>
            <a:bodyPr wrap="square" anchor="b" anchorCtr="true">
              <a:normAutofit/>
            </a:bodyPr>
            <a:lstStyle/>
            <a:p>
              <a:pPr algn="ctr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关注方法的不足与应对措施</a:t>
              </a:r>
              <a:endParaRPr/>
            </a:p>
          </p:txBody>
        </p:sp>
        <p:grpSp>
          <p:nvGrpSpPr>
            <p:cNvPr id="285" name="组合 40" descr="f022cb68-7d89-42d8-897d-e832f49d6d5c"/>
            <p:cNvGrpSpPr/>
            <p:nvPr/>
          </p:nvGrpSpPr>
          <p:grpSpPr>
            <a:xfrm>
              <a:off x="660401" y="2727811"/>
              <a:ext cx="3400155" cy="3254131"/>
              <a:chOff x="660401" y="2727811"/>
              <a:chExt cx="3400155" cy="3254131"/>
            </a:xfrm>
          </p:grpSpPr>
          <p:sp>
            <p:nvSpPr>
              <p:cNvPr id="286" name="矩形: 对角圆角 28" descr="f0aed1e1-6dae-4c3a-993c-50fbf8aaf94f"/>
              <p:cNvSpPr/>
              <p:nvPr/>
            </p:nvSpPr>
            <p:spPr>
              <a:xfrm flipH="false" flipV="false">
                <a:off x="660401" y="2727811"/>
                <a:ext cx="3400155" cy="3254131"/>
              </a:xfrm>
              <a:prstGeom prst="round2Diag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/>
              </a:p>
            </p:txBody>
          </p:sp>
          <p:sp>
            <p:nvSpPr>
              <p:cNvPr id="287" name="Bullet1" descr="0d07562b-23d0-41bf-9776-af54c69cb3d8"/>
              <p:cNvSpPr/>
              <p:nvPr/>
            </p:nvSpPr>
            <p:spPr>
              <a:xfrm flipH="false" flipV="false">
                <a:off x="917793" y="2934854"/>
                <a:ext cx="2935748" cy="7289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b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变性原因</a:t>
                </a:r>
                <a:endParaRPr/>
              </a:p>
            </p:txBody>
          </p:sp>
          <p:sp>
            <p:nvSpPr>
              <p:cNvPr id="288" name="Text1" descr="9ffd0533-6e30-4bed-91e7-228b6fbc34d1"/>
              <p:cNvSpPr/>
              <p:nvPr/>
            </p:nvSpPr>
            <p:spPr>
              <a:xfrm flipH="false" flipV="false">
                <a:off x="917793" y="3726671"/>
                <a:ext cx="2935749" cy="1267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有机溶剂沉淀和等电点沉淀一样容易引起蛋白质变性。</a:t>
                </a:r>
                <a:endParaRPr/>
              </a:p>
            </p:txBody>
          </p:sp>
          <p:sp>
            <p:nvSpPr>
              <p:cNvPr id="289" name="Number1" descr="81959cca-5338-4e37-8052-020b703e1493"/>
              <p:cNvSpPr txBox="true"/>
              <p:nvPr/>
            </p:nvSpPr>
            <p:spPr>
              <a:xfrm flipH="false" flipV="false">
                <a:off x="917793" y="5136219"/>
                <a:ext cx="639919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false" anchor="ctr" anchorCtr="false">
                <a:spAutoFit/>
              </a:bodyPr>
              <a:lstStyle/>
              <a:p>
                <a:pPr algn="l"/>
                <a:r>
                  <a:rPr lang="en-US" sz="3200" b="true" i="false" u="none">
                    <a:solidFill>
                      <a:srgbClr val="519CD9"/>
                    </a:solidFill>
                    <a:latin typeface="Arial"/>
                  </a:rPr>
                  <a:t>01</a:t>
                </a:r>
                <a:endParaRPr/>
              </a:p>
            </p:txBody>
          </p:sp>
        </p:grpSp>
        <p:grpSp>
          <p:nvGrpSpPr>
            <p:cNvPr id="290" name="组合 41" descr="19bd357a-7a08-4ee5-882d-1d10aaf119fb"/>
            <p:cNvGrpSpPr/>
            <p:nvPr/>
          </p:nvGrpSpPr>
          <p:grpSpPr>
            <a:xfrm>
              <a:off x="4395923" y="2727811"/>
              <a:ext cx="3400155" cy="3254131"/>
              <a:chOff x="4395923" y="2727811"/>
              <a:chExt cx="3400155" cy="3254131"/>
            </a:xfrm>
          </p:grpSpPr>
          <p:sp>
            <p:nvSpPr>
              <p:cNvPr id="291" name="矩形: 对角圆角 19" descr="623718d8-f611-4909-808e-d4ed07df0c27"/>
              <p:cNvSpPr/>
              <p:nvPr/>
            </p:nvSpPr>
            <p:spPr>
              <a:xfrm flipH="false" flipV="false">
                <a:off x="4395923" y="2727811"/>
                <a:ext cx="3400155" cy="3254131"/>
              </a:xfrm>
              <a:prstGeom prst="round2Diag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/>
              </a:p>
            </p:txBody>
          </p:sp>
          <p:sp>
            <p:nvSpPr>
              <p:cNvPr id="292" name="Bullet2" descr="d81d0881-2abb-4406-8440-d2e78a077df0"/>
              <p:cNvSpPr/>
              <p:nvPr/>
            </p:nvSpPr>
            <p:spPr>
              <a:xfrm flipH="false" flipV="false">
                <a:off x="4653315" y="2934854"/>
                <a:ext cx="2935748" cy="7289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b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低温操作</a:t>
                </a:r>
                <a:endParaRPr/>
              </a:p>
            </p:txBody>
          </p:sp>
          <p:sp>
            <p:nvSpPr>
              <p:cNvPr id="293" name="Text2" descr="80d25603-2e97-4658-9552-85213717bf4a"/>
              <p:cNvSpPr/>
              <p:nvPr/>
            </p:nvSpPr>
            <p:spPr>
              <a:xfrm flipH="false" flipV="false">
                <a:off x="4653315" y="3726671"/>
                <a:ext cx="2935749" cy="1267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必须在低温下进行，以减少蛋白质变性风险。</a:t>
                </a:r>
                <a:endParaRPr/>
              </a:p>
            </p:txBody>
          </p:sp>
          <p:sp>
            <p:nvSpPr>
              <p:cNvPr id="294" name="Number2" descr="9adfea86-99be-4add-8a03-7a3d7f389171"/>
              <p:cNvSpPr txBox="true"/>
              <p:nvPr/>
            </p:nvSpPr>
            <p:spPr>
              <a:xfrm flipH="false" flipV="false">
                <a:off x="4672058" y="5136219"/>
                <a:ext cx="639919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false" anchor="ctr" anchorCtr="false">
                <a:spAutoFit/>
              </a:bodyPr>
              <a:lstStyle/>
              <a:p>
                <a:pPr algn="l"/>
                <a:r>
                  <a:rPr lang="en-US" sz="3200" b="true" i="false" u="none">
                    <a:solidFill>
                      <a:srgbClr val="519CD9"/>
                    </a:solidFill>
                    <a:latin typeface="Arial"/>
                  </a:rPr>
                  <a:t>02</a:t>
                </a:r>
                <a:endParaRPr/>
              </a:p>
            </p:txBody>
          </p:sp>
        </p:grpSp>
        <p:grpSp>
          <p:nvGrpSpPr>
            <p:cNvPr id="295" name="组合 42" descr="385046b7-b8b6-40b0-a5a6-3295c8c62f57"/>
            <p:cNvGrpSpPr/>
            <p:nvPr/>
          </p:nvGrpSpPr>
          <p:grpSpPr>
            <a:xfrm>
              <a:off x="8131446" y="2727811"/>
              <a:ext cx="3400155" cy="3254131"/>
              <a:chOff x="8131446" y="2727811"/>
              <a:chExt cx="3400155" cy="3254131"/>
            </a:xfrm>
          </p:grpSpPr>
          <p:sp>
            <p:nvSpPr>
              <p:cNvPr id="296" name="矩形: 对角圆角 10" descr="34ae2922-60c7-4a5b-9396-8b94c361d4f5"/>
              <p:cNvSpPr/>
              <p:nvPr/>
            </p:nvSpPr>
            <p:spPr>
              <a:xfrm flipH="false" flipV="false">
                <a:off x="8131446" y="2727811"/>
                <a:ext cx="3400155" cy="3254131"/>
              </a:xfrm>
              <a:prstGeom prst="round2Diag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ctr" anchorCtr="false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/>
              </a:p>
            </p:txBody>
          </p:sp>
          <p:sp>
            <p:nvSpPr>
              <p:cNvPr id="297" name="Bullet3" descr="cc4eb166-7485-4576-9f43-75ff11986f15"/>
              <p:cNvSpPr/>
              <p:nvPr/>
            </p:nvSpPr>
            <p:spPr>
              <a:xfrm flipH="false" flipV="false">
                <a:off x="8388838" y="2934854"/>
                <a:ext cx="2935748" cy="7289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b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变性风险</a:t>
                </a:r>
                <a:endParaRPr/>
              </a:p>
            </p:txBody>
          </p:sp>
          <p:sp>
            <p:nvSpPr>
              <p:cNvPr id="298" name="Text3" descr="8ae3c3c1-6bc2-42e1-9fce-aa29a44e0185"/>
              <p:cNvSpPr/>
              <p:nvPr/>
            </p:nvSpPr>
            <p:spPr>
              <a:xfrm flipH="false" flipV="false">
                <a:off x="8388838" y="3726671"/>
                <a:ext cx="2935749" cy="1267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false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false" i="false" u="none">
                    <a:solidFill>
                      <a:srgbClr val="000000"/>
                    </a:solidFill>
                    <a:ea typeface="微软雅黑"/>
                  </a:rPr>
                  <a:t>操作中需严格控制条件，降低变性风险。</a:t>
                </a:r>
                <a:endParaRPr/>
              </a:p>
            </p:txBody>
          </p:sp>
          <p:sp>
            <p:nvSpPr>
              <p:cNvPr id="299" name="Number3" descr="7a8c7796-cb5b-449f-8fe4-a0c754428fed"/>
              <p:cNvSpPr txBox="true"/>
              <p:nvPr/>
            </p:nvSpPr>
            <p:spPr>
              <a:xfrm flipH="false" flipV="false">
                <a:off x="8512538" y="5136219"/>
                <a:ext cx="639919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false" anchor="ctr" anchorCtr="false">
                <a:spAutoFit/>
              </a:bodyPr>
              <a:lstStyle/>
              <a:p>
                <a:pPr algn="l"/>
                <a:r>
                  <a:rPr lang="en-US" sz="3200" b="true" i="false" u="none">
                    <a:solidFill>
                      <a:srgbClr val="519CD9"/>
                    </a:solidFill>
                    <a:latin typeface="Arial"/>
                  </a:rPr>
                  <a:t>03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等电点沉淀制备酪蛋白</a:t>
            </a:r>
            <a:endParaRPr/>
          </a:p>
        </p:txBody>
      </p:sp>
      <p:grpSp>
        <p:nvGrpSpPr>
          <p:cNvPr id="8" name="6d649ebf-74bc-446c-add3-cfd664cd660c.source.3.zh-Hans.pptx" descr="a7a007fb-4878-4e9f-a2db-476968d4baf7"/>
          <p:cNvGrpSpPr/>
          <p:nvPr/>
        </p:nvGrpSpPr>
        <p:grpSpPr>
          <a:xfrm>
            <a:off x="1" y="1130300"/>
            <a:ext cx="12191999" cy="5727700"/>
            <a:chOff x="1" y="1130300"/>
            <a:chExt cx="12191999" cy="5727700"/>
          </a:xfrm>
        </p:grpSpPr>
        <p:sp>
          <p:nvSpPr>
            <p:cNvPr id="9" name="PictureMisc1" descr="dc327a52-86fb-4b64-ad19-b0575044ce86"/>
            <p:cNvSpPr/>
            <p:nvPr/>
          </p:nvSpPr>
          <p:spPr>
            <a:xfrm flipH="false" flipV="false">
              <a:off x="1" y="4454604"/>
              <a:ext cx="12191999" cy="2403396"/>
            </a:xfrm>
            <a:prstGeom prst="rect">
              <a:avLst/>
            </a:prstGeom>
            <a:blipFill rotWithShape="true">
              <a:blip r:embed="rId1"/>
              <a:srcRect/>
              <a:stretch>
                <a:fillRect l="0" t="-5341" r="0" b="-184535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false" anchor="ctr" anchorCtr="false"/>
            <a:lstStyle/>
            <a:p>
              <a:pPr algn="ctr"/>
              <a:endParaRPr/>
            </a:p>
          </p:txBody>
        </p:sp>
        <p:sp>
          <p:nvSpPr>
            <p:cNvPr id="10" name="c" descr="57f825d6-94cb-4389-abad-10a642d23543"/>
            <p:cNvSpPr/>
            <p:nvPr/>
          </p:nvSpPr>
          <p:spPr>
            <a:xfrm flipH="false" flipV="false">
              <a:off x="598591" y="1824048"/>
              <a:ext cx="10994819" cy="4310052"/>
            </a:xfrm>
            <a:prstGeom prst="roundRect">
              <a:avLst>
                <a:gd name="adj" fmla="val 3015"/>
              </a:avLst>
            </a:prstGeom>
            <a:gradFill flip="none" rotWithShape="true">
              <a:gsLst>
                <a:gs pos="0">
                  <a:schemeClr val="bg1"/>
                </a:gs>
                <a:gs pos="100000">
                  <a:schemeClr val="bg1">
                    <a:alpha val="90000"/>
                  </a:schemeClr>
                </a:gs>
              </a:gsLst>
              <a:lin ang="5400000" scaled="true"/>
              <a:tileRect/>
            </a:gradFill>
            <a:ln w="6350">
              <a:gradFill flip="none" rotWithShape="true">
                <a:gsLst>
                  <a:gs pos="0">
                    <a:schemeClr val="tx1">
                      <a:alpha val="50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16200000" scaled="true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false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/>
            </a:p>
          </p:txBody>
        </p:sp>
        <p:cxnSp>
          <p:nvCxnSpPr>
            <p:cNvPr id="11" name="直接连接符 225" descr="dac5d439-7eda-4656-8a7c-1d735399ae92"/>
            <p:cNvCxnSpPr>
              <a:stCxn id="12" idx="3"/>
              <a:endCxn id="13" idx="1"/>
            </p:cNvCxnSpPr>
            <p:nvPr/>
          </p:nvCxnSpPr>
          <p:spPr>
            <a:xfrm flipH="false" flipV="false">
              <a:off x="3771398" y="2158127"/>
              <a:ext cx="4756171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itle" descr="46a4605b-a720-439c-a1b1-159a778ec22b"/>
            <p:cNvSpPr/>
            <p:nvPr/>
          </p:nvSpPr>
          <p:spPr>
            <a:xfrm flipH="false" flipV="false">
              <a:off x="660399" y="1130300"/>
              <a:ext cx="10858500" cy="608093"/>
            </a:xfrm>
            <a:prstGeom prst="rect">
              <a:avLst/>
            </a:prstGeom>
            <a:no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false">
              <a:normAutofit/>
            </a:bodyPr>
            <a:lstStyle/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了解等电点沉淀制备流程</a:t>
              </a:r>
              <a:endParaRPr/>
            </a:p>
          </p:txBody>
        </p:sp>
        <p:grpSp>
          <p:nvGrpSpPr>
            <p:cNvPr id="15" name="组合 1" descr="fc306c34-b247-48d3-a181-bc496b2e9dce"/>
            <p:cNvGrpSpPr/>
            <p:nvPr/>
          </p:nvGrpSpPr>
          <p:grpSpPr>
            <a:xfrm>
              <a:off x="666750" y="2008394"/>
              <a:ext cx="5306495" cy="1985305"/>
              <a:chOff x="666750" y="2008394"/>
              <a:chExt cx="5306495" cy="1985305"/>
            </a:xfrm>
          </p:grpSpPr>
          <p:sp>
            <p:nvSpPr>
              <p:cNvPr id="16" name="Bullet1" descr="d6a79fb6-7846-4c78-a1e1-77663588a57e"/>
              <p:cNvSpPr txBox="true"/>
              <p:nvPr/>
            </p:nvSpPr>
            <p:spPr>
              <a:xfrm flipH="false" flipV="false">
                <a:off x="666750" y="2428129"/>
                <a:ext cx="5306495" cy="6579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false" b="true" i="false" u="none" strike="noStrike" cap="none" spc="0" normalizeH="false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加热调pH</a:t>
                </a:r>
                <a:endParaRPr/>
              </a:p>
            </p:txBody>
          </p:sp>
          <p:sp>
            <p:nvSpPr>
              <p:cNvPr id="17" name="Text1" descr="e17ed25b-e645-4acf-a310-50eddc656dc2"/>
              <p:cNvSpPr txBox="true"/>
              <p:nvPr/>
            </p:nvSpPr>
            <p:spPr>
              <a:xfrm flipH="false" flipV="false">
                <a:off x="666750" y="3086096"/>
                <a:ext cx="5306495" cy="907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将牛乳加热到40℃，搅拌下调节pH=4.8。</a:t>
                </a:r>
                <a:endParaRPr/>
              </a:p>
            </p:txBody>
          </p:sp>
          <p:sp>
            <p:nvSpPr>
              <p:cNvPr id="12" name="Number1" descr="ecd8c741-42f9-48b5-a544-2783cb87ac08"/>
              <p:cNvSpPr txBox="true"/>
              <p:nvPr/>
            </p:nvSpPr>
            <p:spPr>
              <a:xfrm flipH="false" flipV="false">
                <a:off x="2868596" y="2008394"/>
                <a:ext cx="902802" cy="299465"/>
              </a:xfrm>
              <a:prstGeom prst="chevron">
                <a:avLst>
                  <a:gd name="adj" fmla="val 37840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false">
                <a:normAutofit/>
              </a:bodyPr>
              <a:lstStyle>
                <a:defPPr>
                  <a:defRPr lang="en-US"/>
                </a:defPPr>
                <a:lvl1pPr algn="ctr">
                  <a:defRPr sz="1000" b="true">
                    <a:solidFill>
                      <a:schemeClr val="accen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sz="1200" b="true" i="false" u="none">
                    <a:solidFill>
                      <a:srgbClr val="519CD9"/>
                    </a:solidFill>
                    <a:latin typeface="Arial"/>
                  </a:rPr>
                  <a:t>1</a:t>
                </a:r>
                <a:endParaRPr/>
              </a:p>
            </p:txBody>
          </p:sp>
        </p:grpSp>
        <p:grpSp>
          <p:nvGrpSpPr>
            <p:cNvPr id="18" name="组合 2" descr="dc0132b2-887b-4342-b4ed-c33bffd7a45f"/>
            <p:cNvGrpSpPr/>
            <p:nvPr/>
          </p:nvGrpSpPr>
          <p:grpSpPr>
            <a:xfrm>
              <a:off x="6212405" y="2008394"/>
              <a:ext cx="5306495" cy="1985305"/>
              <a:chOff x="6212405" y="2008394"/>
              <a:chExt cx="5306495" cy="1985305"/>
            </a:xfrm>
          </p:grpSpPr>
          <p:sp>
            <p:nvSpPr>
              <p:cNvPr id="19" name="Bullet2" descr="09fbd46d-031f-4d60-b0c6-5abeca306fe6"/>
              <p:cNvSpPr txBox="true"/>
              <p:nvPr/>
            </p:nvSpPr>
            <p:spPr>
              <a:xfrm flipH="false" flipV="false">
                <a:off x="6212405" y="2428129"/>
                <a:ext cx="5306495" cy="6579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false" b="true" i="false" u="none" strike="noStrike" cap="none" spc="0" normalizeH="false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静止过滤</a:t>
                </a:r>
                <a:endParaRPr/>
              </a:p>
            </p:txBody>
          </p:sp>
          <p:sp>
            <p:nvSpPr>
              <p:cNvPr id="20" name="Text2" descr="9d3cdd36-9cfd-4008-9dcf-29c5aee76dac"/>
              <p:cNvSpPr txBox="true"/>
              <p:nvPr/>
            </p:nvSpPr>
            <p:spPr>
              <a:xfrm flipH="false" flipV="false">
                <a:off x="6212405" y="3086096"/>
                <a:ext cx="5306495" cy="907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静止15min后过滤，收集沉淀为酪蛋白粗品。</a:t>
                </a:r>
                <a:endParaRPr/>
              </a:p>
            </p:txBody>
          </p:sp>
          <p:sp>
            <p:nvSpPr>
              <p:cNvPr id="13" name="Number2" descr="048a3013-2ca6-49f4-b6b5-ee9106f83404"/>
              <p:cNvSpPr txBox="true"/>
              <p:nvPr/>
            </p:nvSpPr>
            <p:spPr>
              <a:xfrm flipH="false" flipV="false">
                <a:off x="8414251" y="2008394"/>
                <a:ext cx="902802" cy="299465"/>
              </a:xfrm>
              <a:prstGeom prst="chevron">
                <a:avLst>
                  <a:gd name="adj" fmla="val 37840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false">
                <a:normAutofit/>
              </a:bodyPr>
              <a:lstStyle>
                <a:defPPr>
                  <a:defRPr lang="en-US"/>
                </a:defPPr>
                <a:lvl1pPr algn="ctr">
                  <a:defRPr sz="1000" b="true">
                    <a:solidFill>
                      <a:schemeClr val="accen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sz="1200" b="true" i="false" u="none">
                    <a:solidFill>
                      <a:srgbClr val="519CD9"/>
                    </a:solidFill>
                    <a:latin typeface="Arial"/>
                  </a:rPr>
                  <a:t>2</a:t>
                </a:r>
                <a:endParaRPr/>
              </a:p>
            </p:txBody>
          </p:sp>
        </p:grpSp>
        <p:grpSp>
          <p:nvGrpSpPr>
            <p:cNvPr id="21" name="组合 3" descr="c5344d8f-9ecf-4f4c-b948-70734841bf24"/>
            <p:cNvGrpSpPr/>
            <p:nvPr/>
          </p:nvGrpSpPr>
          <p:grpSpPr>
            <a:xfrm>
              <a:off x="660399" y="4026774"/>
              <a:ext cx="10858500" cy="1985305"/>
              <a:chOff x="660399" y="4026774"/>
              <a:chExt cx="10858500" cy="1985305"/>
            </a:xfrm>
          </p:grpSpPr>
          <p:sp>
            <p:nvSpPr>
              <p:cNvPr id="22" name="Bullet3" descr="7967fa0a-3bee-4a5c-8ad1-ea84465d394a"/>
              <p:cNvSpPr txBox="true"/>
              <p:nvPr/>
            </p:nvSpPr>
            <p:spPr>
              <a:xfrm flipH="false" flipV="false">
                <a:off x="660399" y="4446509"/>
                <a:ext cx="10858500" cy="6579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false" b="true" i="false" u="none" strike="noStrike" cap="none" spc="0" normalizeH="false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粗品收集</a:t>
                </a:r>
                <a:endParaRPr/>
              </a:p>
            </p:txBody>
          </p:sp>
          <p:sp>
            <p:nvSpPr>
              <p:cNvPr id="23" name="Text3" descr="71005dde-04de-4a21-96b8-356cb4e04cdc"/>
              <p:cNvSpPr txBox="true"/>
              <p:nvPr/>
            </p:nvSpPr>
            <p:spPr>
              <a:xfrm flipH="false" flipV="false">
                <a:off x="660399" y="5104476"/>
                <a:ext cx="10858500" cy="907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fals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过滤得到的沉淀即为酪蛋白粗品。</a:t>
                </a:r>
                <a:endParaRPr/>
              </a:p>
            </p:txBody>
          </p:sp>
          <p:sp>
            <p:nvSpPr>
              <p:cNvPr id="24" name="Number3" descr="71e9b640-20dc-4492-a63c-5ef6372dc91c"/>
              <p:cNvSpPr txBox="true"/>
              <p:nvPr/>
            </p:nvSpPr>
            <p:spPr>
              <a:xfrm flipH="true" flipV="false">
                <a:off x="5644599" y="4026774"/>
                <a:ext cx="902802" cy="299465"/>
              </a:xfrm>
              <a:prstGeom prst="chevron">
                <a:avLst>
                  <a:gd name="adj" fmla="val 37840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false">
                <a:normAutofit/>
              </a:bodyPr>
              <a:lstStyle>
                <a:defPPr>
                  <a:defRPr lang="en-US"/>
                </a:defPPr>
                <a:lvl1pPr algn="ctr">
                  <a:defRPr sz="1000" b="true">
                    <a:solidFill>
                      <a:schemeClr val="accen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sz="1200" b="true" i="false" u="none">
                    <a:solidFill>
                      <a:srgbClr val="519CD9"/>
                    </a:solidFill>
                    <a:latin typeface="Arial"/>
                  </a:rPr>
                  <a:t>3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有机溶剂处理</a:t>
            </a:r>
            <a:endParaRPr/>
          </a:p>
        </p:txBody>
      </p:sp>
      <p:grpSp>
        <p:nvGrpSpPr>
          <p:cNvPr id="27" name="38c66185-fc6f-4e06-80a3-5baa9f8fa447.source.3.zh-Hans.pptx" descr="57603f31-114b-441a-a789-136097b586dc"/>
          <p:cNvGrpSpPr/>
          <p:nvPr/>
        </p:nvGrpSpPr>
        <p:grpSpPr>
          <a:xfrm>
            <a:off x="660400" y="1130312"/>
            <a:ext cx="10858500" cy="5105388"/>
            <a:chOff x="660400" y="1130312"/>
            <a:chExt cx="10858500" cy="5105388"/>
          </a:xfrm>
        </p:grpSpPr>
        <p:sp>
          <p:nvSpPr>
            <p:cNvPr id="28" name="Title" descr="a7c68165-e615-4f2b-a5fe-00e4ed22989b"/>
            <p:cNvSpPr>
              <a:spLocks noChangeAspect="true"/>
            </p:cNvSpPr>
            <p:nvPr/>
          </p:nvSpPr>
          <p:spPr>
            <a:xfrm flipH="false" flipV="false">
              <a:off x="660400" y="1130312"/>
              <a:ext cx="10858500" cy="618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false" anchor="ctr" anchorCtr="false">
              <a:normAutofit/>
            </a:bodyPr>
            <a:lstStyle>
              <a:defPPr>
                <a:defRPr lang="en-US"/>
              </a:defPPr>
              <a:lvl1pPr marL="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明确有机溶剂处理步骤</a:t>
              </a:r>
              <a:endParaRPr/>
            </a:p>
          </p:txBody>
        </p:sp>
        <p:cxnSp>
          <p:nvCxnSpPr>
            <p:cNvPr id="29" name="直接连接符 1" descr="1ad8ff3b-9902-4e87-a259-6f35e89d155c"/>
            <p:cNvCxnSpPr/>
            <p:nvPr/>
          </p:nvCxnSpPr>
          <p:spPr>
            <a:xfrm flipH="false" flipV="false">
              <a:off x="6095981" y="1952012"/>
              <a:ext cx="0" cy="4283688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33" descr="a64495e5-9f89-42e6-b772-c85a3c262643"/>
            <p:cNvGrpSpPr/>
            <p:nvPr/>
          </p:nvGrpSpPr>
          <p:grpSpPr>
            <a:xfrm>
              <a:off x="660400" y="1937497"/>
              <a:ext cx="5435580" cy="2018511"/>
              <a:chOff x="660400" y="1937497"/>
              <a:chExt cx="5435580" cy="2018511"/>
            </a:xfrm>
          </p:grpSpPr>
          <p:sp>
            <p:nvSpPr>
              <p:cNvPr id="31" name="ComponentBackground1" descr="77a2cd36-fb8e-46ee-845b-16179bf78977"/>
              <p:cNvSpPr/>
              <p:nvPr/>
            </p:nvSpPr>
            <p:spPr>
              <a:xfrm flipH="false" flipV="false">
                <a:off x="660400" y="1937497"/>
                <a:ext cx="5133974" cy="2018511"/>
              </a:xfrm>
              <a:prstGeom prst="rect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  <a:effectLst>
                <a:outerShdw blurRad="533400" dist="50800" dir="5400000" algn="ctr" rotWithShape="false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false" anchor="ctr" anchorCtr="false">
                <a:noAutofit/>
              </a:bodyPr>
              <a:lstStyle>
                <a:defPPr>
                  <a:defRPr lang="en-US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/>
              </a:p>
            </p:txBody>
          </p:sp>
          <p:sp>
            <p:nvSpPr>
              <p:cNvPr id="32" name="Bullet1" descr="b4778ad2-5e14-405e-936d-03e0ddf608e7"/>
              <p:cNvSpPr txBox="true"/>
              <p:nvPr/>
            </p:nvSpPr>
            <p:spPr bwMode="auto">
              <a:xfrm flipH="false" flipV="false">
                <a:off x="895524" y="2006677"/>
                <a:ext cx="4571548" cy="48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乙醇洗涤</a:t>
                </a:r>
                <a:endParaRPr/>
              </a:p>
            </p:txBody>
          </p:sp>
          <p:sp>
            <p:nvSpPr>
              <p:cNvPr id="33" name="Text1" descr="cd5a80e9-7b6e-40f9-a11f-42ae029a22aa"/>
              <p:cNvSpPr txBox="true"/>
              <p:nvPr/>
            </p:nvSpPr>
            <p:spPr bwMode="auto">
              <a:xfrm flipH="false" flipV="false">
                <a:off x="895524" y="2558257"/>
                <a:ext cx="4571548" cy="132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粗品用少量水洗涤后悬浮于乙醇中去除脂类。</a:t>
                </a:r>
                <a:endParaRPr/>
              </a:p>
            </p:txBody>
          </p:sp>
          <p:sp>
            <p:nvSpPr>
              <p:cNvPr id="34" name="Number1" descr="8465369a-39a6-4161-9e36-ac9d1ca2ee9e"/>
              <p:cNvSpPr/>
              <p:nvPr/>
            </p:nvSpPr>
            <p:spPr>
              <a:xfrm flipH="false" flipV="false">
                <a:off x="5524462" y="2680446"/>
                <a:ext cx="571518" cy="532612"/>
              </a:xfrm>
              <a:prstGeom prst="lef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>
                <a:normAutofit lnSpcReduction="10000"/>
              </a:bodyPr>
              <a:lstStyle>
                <a:defPPr>
                  <a:defRPr lang="en-US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false" i="false" u="none">
                    <a:solidFill>
                      <a:srgbClr val="FFFFFF"/>
                    </a:solidFill>
                    <a:latin typeface="Arial"/>
                  </a:rPr>
                  <a:t>1</a:t>
                </a:r>
                <a:endParaRPr/>
              </a:p>
            </p:txBody>
          </p:sp>
        </p:grpSp>
        <p:grpSp>
          <p:nvGrpSpPr>
            <p:cNvPr id="35" name="组合 34" descr="23537881-4634-449a-ac45-29d736cdab52"/>
            <p:cNvGrpSpPr/>
            <p:nvPr/>
          </p:nvGrpSpPr>
          <p:grpSpPr>
            <a:xfrm>
              <a:off x="6095981" y="3026544"/>
              <a:ext cx="5422919" cy="2018510"/>
              <a:chOff x="6095981" y="3026544"/>
              <a:chExt cx="5422919" cy="2018510"/>
            </a:xfrm>
          </p:grpSpPr>
          <p:sp>
            <p:nvSpPr>
              <p:cNvPr id="36" name="ComponentBackground2" descr="c35e9a13-85e7-4e12-bdac-faf36f7e1afd"/>
              <p:cNvSpPr/>
              <p:nvPr/>
            </p:nvSpPr>
            <p:spPr>
              <a:xfrm flipH="true" flipV="false">
                <a:off x="6397587" y="3026544"/>
                <a:ext cx="5121313" cy="2018510"/>
              </a:xfrm>
              <a:prstGeom prst="rect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  <a:effectLst>
                <a:outerShdw blurRad="533400" dist="50800" dir="5400000" algn="ctr" rotWithShape="false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false" anchor="ctr" anchorCtr="false">
                <a:noAutofit/>
              </a:bodyPr>
              <a:lstStyle>
                <a:defPPr>
                  <a:defRPr lang="en-US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/>
              </a:p>
            </p:txBody>
          </p:sp>
          <p:sp>
            <p:nvSpPr>
              <p:cNvPr id="37" name="Bullet2" descr="185abd63-b710-4ebd-b1af-9b99bbce4de9"/>
              <p:cNvSpPr txBox="true"/>
              <p:nvPr/>
            </p:nvSpPr>
            <p:spPr bwMode="auto">
              <a:xfrm flipH="false" flipV="false">
                <a:off x="6701006" y="3095725"/>
                <a:ext cx="4571548" cy="48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混合液洗涤</a:t>
                </a:r>
                <a:endParaRPr/>
              </a:p>
            </p:txBody>
          </p:sp>
          <p:sp>
            <p:nvSpPr>
              <p:cNvPr id="38" name="Text2" descr="9f453bfb-4c5b-4d8e-954e-98676e3fdfd4"/>
              <p:cNvSpPr txBox="true"/>
              <p:nvPr/>
            </p:nvSpPr>
            <p:spPr bwMode="auto">
              <a:xfrm flipH="false" flipV="false">
                <a:off x="6701006" y="3647306"/>
                <a:ext cx="4571548" cy="1326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滤饼再用乙醇一乙醚混合液洗涤2次。</a:t>
                </a:r>
                <a:endParaRPr/>
              </a:p>
            </p:txBody>
          </p:sp>
          <p:sp>
            <p:nvSpPr>
              <p:cNvPr id="39" name="Number2" descr="3a3476ee-08b3-4234-8c4e-c91191787d25"/>
              <p:cNvSpPr/>
              <p:nvPr/>
            </p:nvSpPr>
            <p:spPr>
              <a:xfrm flipH="false" flipV="false">
                <a:off x="6095981" y="3769493"/>
                <a:ext cx="571518" cy="532612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>
                <a:normAutofit lnSpcReduction="10000"/>
              </a:bodyPr>
              <a:lstStyle>
                <a:defPPr>
                  <a:defRPr lang="en-US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false" i="false" u="none">
                    <a:solidFill>
                      <a:srgbClr val="FFFFFF"/>
                    </a:solidFill>
                    <a:latin typeface="Arial"/>
                  </a:rPr>
                  <a:t>2</a:t>
                </a:r>
                <a:endParaRPr/>
              </a:p>
            </p:txBody>
          </p:sp>
        </p:grpSp>
        <p:grpSp>
          <p:nvGrpSpPr>
            <p:cNvPr id="40" name="组合 35" descr="e8349f68-0b88-4e44-90a1-82dc0ec14358"/>
            <p:cNvGrpSpPr/>
            <p:nvPr/>
          </p:nvGrpSpPr>
          <p:grpSpPr>
            <a:xfrm>
              <a:off x="660400" y="4115589"/>
              <a:ext cx="5435580" cy="2018511"/>
              <a:chOff x="660400" y="4115589"/>
              <a:chExt cx="5435580" cy="2018511"/>
            </a:xfrm>
          </p:grpSpPr>
          <p:sp>
            <p:nvSpPr>
              <p:cNvPr id="41" name="ComponentBackground3" descr="9cdf7314-8734-41cb-8936-ea53f75931fa"/>
              <p:cNvSpPr/>
              <p:nvPr/>
            </p:nvSpPr>
            <p:spPr>
              <a:xfrm flipH="false" flipV="false">
                <a:off x="660400" y="4115589"/>
                <a:ext cx="5133974" cy="2018511"/>
              </a:xfrm>
              <a:prstGeom prst="rect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  <a:effectLst>
                <a:outerShdw blurRad="533400" dist="50800" dir="5400000" algn="ctr" rotWithShape="false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false" anchor="ctr" anchorCtr="false">
                <a:noAutofit/>
              </a:bodyPr>
              <a:lstStyle>
                <a:defPPr>
                  <a:defRPr lang="en-US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/>
              </a:p>
            </p:txBody>
          </p:sp>
          <p:sp>
            <p:nvSpPr>
              <p:cNvPr id="42" name="Bullet3" descr="0c40eb2d-5f83-479d-97a2-ccd366e9ace2"/>
              <p:cNvSpPr txBox="true"/>
              <p:nvPr/>
            </p:nvSpPr>
            <p:spPr bwMode="auto">
              <a:xfrm flipH="false" flipV="false">
                <a:off x="895524" y="4184769"/>
                <a:ext cx="4571548" cy="48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干燥处理</a:t>
                </a:r>
                <a:endParaRPr/>
              </a:p>
            </p:txBody>
          </p:sp>
          <p:sp>
            <p:nvSpPr>
              <p:cNvPr id="43" name="Text3" descr="47ba6bbd-5a0e-4a92-9172-a87c28359165"/>
              <p:cNvSpPr txBox="true"/>
              <p:nvPr/>
            </p:nvSpPr>
            <p:spPr bwMode="auto">
              <a:xfrm flipH="false" flipV="false">
                <a:off x="895524" y="4736351"/>
                <a:ext cx="4571548" cy="132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洗涤后抽滤、烘干，得酪蛋白纯品。</a:t>
                </a:r>
                <a:endParaRPr/>
              </a:p>
            </p:txBody>
          </p:sp>
          <p:sp>
            <p:nvSpPr>
              <p:cNvPr id="44" name="Number3" descr="ac841195-6b69-4850-b9b4-35d797de0859"/>
              <p:cNvSpPr/>
              <p:nvPr/>
            </p:nvSpPr>
            <p:spPr>
              <a:xfrm flipH="false" flipV="false">
                <a:off x="5524462" y="4858538"/>
                <a:ext cx="571518" cy="532612"/>
              </a:xfrm>
              <a:prstGeom prst="lef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false" anchor="ctr" anchorCtr="false">
                <a:normAutofit lnSpcReduction="10000"/>
              </a:bodyPr>
              <a:lstStyle>
                <a:defPPr>
                  <a:defRPr lang="en-US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false" i="false" u="none">
                    <a:solidFill>
                      <a:srgbClr val="FFFFFF"/>
                    </a:solidFill>
                    <a:latin typeface="Arial"/>
                  </a:rPr>
                  <a:t>3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酶解 - 树脂法提取肝素工艺</a:t>
            </a:r>
            <a:endParaRPr/>
          </a:p>
        </p:txBody>
      </p:sp>
      <p:grpSp>
        <p:nvGrpSpPr>
          <p:cNvPr id="47" name="4bcd8557-b1fe-4cb5-bb50-c7522246ca01.source.8.zh-Hans.pptx" descr="b8c0ee2d-66f9-4eca-aa03-f49ed02de167"/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grpSp>
          <p:nvGrpSpPr>
            <p:cNvPr id="48" name="组合 94" descr="1a83950c-801c-4f49-b4cf-048a97cf265b"/>
            <p:cNvGrpSpPr/>
            <p:nvPr/>
          </p:nvGrpSpPr>
          <p:grpSpPr>
            <a:xfrm>
              <a:off x="660400" y="1130300"/>
              <a:ext cx="10858500" cy="5003800"/>
              <a:chOff x="660400" y="1130300"/>
              <a:chExt cx="10858500" cy="5003800"/>
            </a:xfrm>
          </p:grpSpPr>
          <p:sp>
            <p:nvSpPr>
              <p:cNvPr id="49" name="Title" descr="a2b0ffce-956e-4e5e-be5d-ec044aae2f55"/>
              <p:cNvSpPr/>
              <p:nvPr/>
            </p:nvSpPr>
            <p:spPr>
              <a:xfrm flipH="false" flipV="false">
                <a:off x="4756150" y="2298700"/>
                <a:ext cx="2667000" cy="2667000"/>
              </a:xfrm>
              <a:prstGeom prst="ellipse">
                <a:avLst/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l"/>
                <a:r>
                  <a:rPr lang="en-US" sz="2400" b="true" i="false" u="none">
                    <a:solidFill>
                      <a:srgbClr val="000000"/>
                    </a:solidFill>
                    <a:ea typeface="微软雅黑"/>
                  </a:rPr>
                  <a:t>熟悉提取工艺步骤</a:t>
                </a:r>
                <a:endParaRPr/>
              </a:p>
            </p:txBody>
          </p:sp>
          <p:sp>
            <p:nvSpPr>
              <p:cNvPr id="50" name="椭圆 3" descr="7d3200de-b31d-4616-a77c-2abea7fae180"/>
              <p:cNvSpPr/>
              <p:nvPr/>
            </p:nvSpPr>
            <p:spPr>
              <a:xfrm flipH="false" flipV="false">
                <a:off x="4442279" y="1984829"/>
                <a:ext cx="3294742" cy="3294742"/>
              </a:xfrm>
              <a:prstGeom prst="ellipse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ctr"/>
                <a:endParaRPr/>
              </a:p>
            </p:txBody>
          </p:sp>
          <p:grpSp>
            <p:nvGrpSpPr>
              <p:cNvPr id="51" name="组合 4" descr="745426ca-2669-4a5c-9157-e58a15100579"/>
              <p:cNvGrpSpPr/>
              <p:nvPr/>
            </p:nvGrpSpPr>
            <p:grpSpPr>
              <a:xfrm>
                <a:off x="660400" y="1130300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52" name="ComponentBackground1" descr="35f5a07c-2811-4d8c-b625-85ed067dcda7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53" name="组合 48" descr="9d6250fc-092e-45cf-be18-2c21e5c187f0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54" name="Bullet1" descr="8e14eedd-4b1e-4e5a-b8e0-85f6c467dffe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肠黏膜处理</a:t>
                    </a:r>
                    <a:endParaRPr/>
                  </a:p>
                </p:txBody>
              </p:sp>
              <p:sp>
                <p:nvSpPr>
                  <p:cNvPr id="55" name="Text1" descr="b155fff4-8f0f-4786-b722-3aa7e6c02aad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对肠黏膜进行保温处理，为后续酶解做准备。</a:t>
                    </a:r>
                    <a:endParaRPr/>
                  </a:p>
                </p:txBody>
              </p:sp>
            </p:grpSp>
            <p:sp>
              <p:nvSpPr>
                <p:cNvPr id="56" name="Number1" descr="bfe4dff9-4900-444e-b646-466db74e4053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1.</a:t>
                  </a:r>
                  <a:endParaRPr/>
                </a:p>
              </p:txBody>
            </p:sp>
          </p:grpSp>
          <p:grpSp>
            <p:nvGrpSpPr>
              <p:cNvPr id="57" name="组合 52" descr="44593192-135a-46a0-a6c5-e1e85419c19c"/>
              <p:cNvGrpSpPr/>
              <p:nvPr/>
            </p:nvGrpSpPr>
            <p:grpSpPr>
              <a:xfrm>
                <a:off x="660400" y="2399336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58" name="ComponentBackground2" descr="8428e9e7-17ab-4168-82e5-89afe338afb3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59" name="组合 54" descr="fab18270-c7fb-401f-a77d-dec82ca24773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60" name="Bullet2" descr="e6098e8c-4cc0-48ca-8411-c324312c6d81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酶解除杂</a:t>
                    </a:r>
                    <a:endParaRPr/>
                  </a:p>
                </p:txBody>
              </p:sp>
              <p:sp>
                <p:nvSpPr>
                  <p:cNvPr id="61" name="Text2" descr="99b777a2-cd1e-455d-8552-2582b0b551a9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进行肠黏膜胰酶酶解，并除杂过滤。</a:t>
                    </a:r>
                    <a:endParaRPr/>
                  </a:p>
                </p:txBody>
              </p:sp>
            </p:grpSp>
            <p:sp>
              <p:nvSpPr>
                <p:cNvPr id="62" name="Number2" descr="f1d465de-b874-4614-9cc7-41110028936b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2.</a:t>
                  </a:r>
                  <a:endParaRPr/>
                </a:p>
              </p:txBody>
            </p:sp>
          </p:grpSp>
          <p:grpSp>
            <p:nvGrpSpPr>
              <p:cNvPr id="63" name="组合 58" descr="5721249f-72dd-4e44-8534-f96d7b59b2fb"/>
              <p:cNvGrpSpPr/>
              <p:nvPr/>
            </p:nvGrpSpPr>
            <p:grpSpPr>
              <a:xfrm>
                <a:off x="660400" y="3668372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64" name="ComponentBackground3" descr="73a488ca-e32a-48b8-a441-acfd97f2df0a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65" name="组合 60" descr="c043cf04-42f1-4cbc-b65b-f86717911769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66" name="Bullet3" descr="4b5461d0-d849-4d46-a8c9-8cc33206534d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树脂吸附洗脱</a:t>
                    </a:r>
                    <a:endParaRPr/>
                  </a:p>
                </p:txBody>
              </p:sp>
              <p:sp>
                <p:nvSpPr>
                  <p:cNvPr id="67" name="Text3" descr="4084fa0c-959e-4084-ad95-66335800cd62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滤液进行树脂静态吸附和静态洗脱，合并洗脱液。</a:t>
                    </a:r>
                    <a:endParaRPr/>
                  </a:p>
                </p:txBody>
              </p:sp>
            </p:grpSp>
            <p:sp>
              <p:nvSpPr>
                <p:cNvPr id="68" name="Number3" descr="4900fa94-2656-4a62-bc78-77c7e1c8c382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3.</a:t>
                  </a:r>
                  <a:endParaRPr/>
                </a:p>
              </p:txBody>
            </p:sp>
          </p:grpSp>
          <p:grpSp>
            <p:nvGrpSpPr>
              <p:cNvPr id="69" name="组合 64" descr="68954b98-2ede-4b9f-8f5a-4f61bd862885"/>
              <p:cNvGrpSpPr/>
              <p:nvPr/>
            </p:nvGrpSpPr>
            <p:grpSpPr>
              <a:xfrm>
                <a:off x="660400" y="4937407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70" name="ComponentBackground4" descr="a632a899-1112-48c0-b4a5-7b88b34d27b0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71" name="组合 66" descr="851b2dbb-40b6-469d-aacd-88f0516f9b57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72" name="Bullet4" descr="6b67c4a6-343c-45a2-9f8d-01998026fb6b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乙醇沉淀</a:t>
                    </a:r>
                    <a:endParaRPr/>
                  </a:p>
                </p:txBody>
              </p:sp>
              <p:sp>
                <p:nvSpPr>
                  <p:cNvPr id="73" name="Text4" descr="3adc801c-04ee-4ff2-be71-786ca4a77c7c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合并洗脱液用95%乙醇在4℃沉淀8 - 12h，离心。</a:t>
                    </a:r>
                    <a:endParaRPr/>
                  </a:p>
                </p:txBody>
              </p:sp>
            </p:grpSp>
            <p:sp>
              <p:nvSpPr>
                <p:cNvPr id="74" name="Number4" descr="682ce6e6-f62f-495a-9b95-376547ac5682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4.</a:t>
                  </a:r>
                  <a:endParaRPr/>
                </a:p>
              </p:txBody>
            </p:sp>
          </p:grpSp>
          <p:grpSp>
            <p:nvGrpSpPr>
              <p:cNvPr id="75" name="组合 70" descr="fc573230-ed3d-454e-bdd8-2ca54e9e3353"/>
              <p:cNvGrpSpPr/>
              <p:nvPr/>
            </p:nvGrpSpPr>
            <p:grpSpPr>
              <a:xfrm>
                <a:off x="8018780" y="1130300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76" name="ComponentBackground5" descr="8afbfb13-48c5-442f-ae1b-f6e464424592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77" name="组合 72" descr="e427d597-6cba-4e07-b70b-c86cdc0b400d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78" name="Bullet5" descr="988f4305-31b0-4262-b7d6-b20ba77e9d1e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脱水干燥</a:t>
                    </a:r>
                    <a:endParaRPr/>
                  </a:p>
                </p:txBody>
              </p:sp>
              <p:sp>
                <p:nvSpPr>
                  <p:cNvPr id="79" name="Text5" descr="a45343a8-d928-4449-a3d8-5b88922d4ca9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沉淀物进行脱水、干燥得肝素钠粗品。</a:t>
                    </a:r>
                    <a:endParaRPr/>
                  </a:p>
                </p:txBody>
              </p:sp>
            </p:grpSp>
            <p:sp>
              <p:nvSpPr>
                <p:cNvPr id="80" name="Number5" descr="34664292-77e8-4be7-9ff5-8351cfe3645b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5.</a:t>
                  </a:r>
                  <a:endParaRPr/>
                </a:p>
              </p:txBody>
            </p:sp>
          </p:grpSp>
          <p:grpSp>
            <p:nvGrpSpPr>
              <p:cNvPr id="81" name="组合 76" descr="849dbc2d-6ce1-4ed2-aa3d-bb174856876d"/>
              <p:cNvGrpSpPr/>
              <p:nvPr/>
            </p:nvGrpSpPr>
            <p:grpSpPr>
              <a:xfrm>
                <a:off x="8018780" y="2399336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82" name="ComponentBackground6" descr="fca4b880-972d-44d8-99cf-40f46e4aba11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83" name="组合 78" descr="465c4fe3-9d3d-437e-a7b8-37d681d0acd0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84" name="Bullet6" descr="5f69a670-7dba-4de1-9dca-9fc39c37f3c3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高锰酸钾脱色</a:t>
                    </a:r>
                    <a:endParaRPr/>
                  </a:p>
                </p:txBody>
              </p:sp>
              <p:sp>
                <p:nvSpPr>
                  <p:cNvPr id="85" name="Text6" descr="b832ef8c-04a4-4680-a781-e6b4268cec33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粗品用高锰酸钾氧化脱色。</a:t>
                    </a:r>
                    <a:endParaRPr/>
                  </a:p>
                </p:txBody>
              </p:sp>
            </p:grpSp>
            <p:sp>
              <p:nvSpPr>
                <p:cNvPr id="86" name="Number6" descr="6a1c4af3-199a-4143-a50d-e6931a551a16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6.</a:t>
                  </a:r>
                  <a:endParaRPr/>
                </a:p>
              </p:txBody>
            </p:sp>
          </p:grpSp>
          <p:grpSp>
            <p:nvGrpSpPr>
              <p:cNvPr id="87" name="组合 82" descr="47d08b7f-bcd3-47de-8840-73d977129e85"/>
              <p:cNvGrpSpPr/>
              <p:nvPr/>
            </p:nvGrpSpPr>
            <p:grpSpPr>
              <a:xfrm>
                <a:off x="8018780" y="3668372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88" name="ComponentBackground7" descr="c8e39a7e-ea4f-4572-879c-80133a14f1da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89" name="组合 84" descr="c161c38a-3ce2-421e-a31d-88d38b8606aa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90" name="Bullet7" descr="75228e05-9d3d-4312-89fe-c9c973c25e5c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乙醇二次沉淀</a:t>
                    </a:r>
                    <a:endParaRPr/>
                  </a:p>
                </p:txBody>
              </p:sp>
              <p:sp>
                <p:nvSpPr>
                  <p:cNvPr id="91" name="Text7" descr="55848523-8111-4830-a0d0-965eaf660369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脱色后滤液用无水乙醇二次沉淀。</a:t>
                    </a:r>
                    <a:endParaRPr/>
                  </a:p>
                </p:txBody>
              </p:sp>
            </p:grpSp>
            <p:sp>
              <p:nvSpPr>
                <p:cNvPr id="92" name="Number7" descr="9360e16f-09e1-47b4-ad1a-ab9913725862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7.</a:t>
                  </a:r>
                  <a:endParaRPr/>
                </a:p>
              </p:txBody>
            </p:sp>
          </p:grpSp>
          <p:grpSp>
            <p:nvGrpSpPr>
              <p:cNvPr id="93" name="组合 88" descr="8e1a13e6-7edf-4be6-8382-a3d25d48fd14"/>
              <p:cNvGrpSpPr/>
              <p:nvPr/>
            </p:nvGrpSpPr>
            <p:grpSpPr>
              <a:xfrm>
                <a:off x="8018780" y="4937407"/>
                <a:ext cx="3500120" cy="1196693"/>
                <a:chOff x="1320157" y="1130300"/>
                <a:chExt cx="3219450" cy="1196693"/>
              </a:xfrm>
            </p:grpSpPr>
            <p:sp>
              <p:nvSpPr>
                <p:cNvPr id="94" name="ComponentBackground8" descr="661b730d-2704-49e5-810c-4122e7fa6c9f"/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name="adj" fmla="val 8000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false" anchor="ctr" anchorCtr="false"/>
                <a:lstStyle/>
                <a:p>
                  <a:pPr algn="ctr"/>
                  <a:endParaRPr/>
                </a:p>
              </p:txBody>
            </p:sp>
            <p:grpSp>
              <p:nvGrpSpPr>
                <p:cNvPr id="95" name="组合 90" descr="39a968ce-4a2e-4696-87ab-6ad1d56b4def"/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id="96" name="Bullet8" descr="f8ccdbfc-f51b-4152-b22c-b7f11f37ecad"/>
                  <p:cNvSpPr/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ctr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800" b="true" i="false" u="none">
                        <a:solidFill>
                          <a:srgbClr val="000000"/>
                        </a:solidFill>
                        <a:ea typeface="微软雅黑"/>
                      </a:rPr>
                      <a:t>干燥成粉</a:t>
                    </a:r>
                    <a:endParaRPr/>
                  </a:p>
                </p:txBody>
              </p:sp>
              <p:sp>
                <p:nvSpPr>
                  <p:cNvPr id="97" name="Text8" descr="e649d320-2784-45fa-a0cc-6275111d107b"/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false" anchor="t" anchorCtr="false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false" eaLnBrk="true" latinLnBrk="false" hangingPunct="true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lang="en-US" sz="1200" b="false" i="false" u="none">
                        <a:solidFill>
                          <a:srgbClr val="000000"/>
                        </a:solidFill>
                        <a:ea typeface="微软雅黑"/>
                      </a:rPr>
                      <a:t>二次沉淀后干燥成肝素钠精品。</a:t>
                    </a:r>
                    <a:endParaRPr/>
                  </a:p>
                </p:txBody>
              </p:sp>
            </p:grpSp>
            <p:sp>
              <p:nvSpPr>
                <p:cNvPr id="98" name="Number8" descr="ebb88344-f6f1-4718-aebe-e438bcf5384e"/>
                <p:cNvSpPr txBox="true"/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wrap="none" rtlCol="false" anchor="ctr" anchorCtr="fals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sz="2000" b="false" i="false" u="none">
                      <a:solidFill>
                        <a:srgbClr val="519CD9"/>
                      </a:solidFill>
                      <a:latin typeface="Arial"/>
                    </a:rPr>
                    <a:t>8.</a:t>
                  </a:r>
                  <a:endParaRPr/>
                </a:p>
              </p:txBody>
            </p:sp>
          </p:grpSp>
        </p:grpSp>
        <p:sp>
          <p:nvSpPr>
            <p:cNvPr id="99" name="IconBackground1" descr="c926f2b2-d8b9-48e8-8a2e-93675ada138f"/>
            <p:cNvSpPr/>
            <p:nvPr/>
          </p:nvSpPr>
          <p:spPr>
            <a:xfrm flipH="false" flipV="false">
              <a:off x="4638442" y="2015123"/>
              <a:ext cx="609707" cy="60970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false" vert="horz" wrap="square" lIns="91440" tIns="45720" rIns="91440" bIns="45720" numCol="1" spcCol="0" rtlCol="false" fromWordArt="false" anchor="ctr" anchorCtr="false" forceAA="false" compatLnSpc="true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0" name="IconMisc1" descr="378cabec-c14c-4638-b205-588b1876d30a"/>
            <p:cNvSpPr/>
            <p:nvPr/>
          </p:nvSpPr>
          <p:spPr bwMode="auto">
            <a:xfrm flipH="false" flipV="false">
              <a:off x="4816188" y="2178905"/>
              <a:ext cx="254222" cy="282138"/>
            </a:xfrm>
            <a:custGeom>
              <a:avLst/>
              <a:gdLst>
                <a:gd name="T0" fmla="*/ 10558 w 11535"/>
                <a:gd name="T1" fmla="*/ 0 h 12800"/>
                <a:gd name="T2" fmla="*/ 977 w 11535"/>
                <a:gd name="T3" fmla="*/ 0 h 12800"/>
                <a:gd name="T4" fmla="*/ 0 w 11535"/>
                <a:gd name="T5" fmla="*/ 977 h 12800"/>
                <a:gd name="T6" fmla="*/ 0 w 11535"/>
                <a:gd name="T7" fmla="*/ 11823 h 12800"/>
                <a:gd name="T8" fmla="*/ 977 w 11535"/>
                <a:gd name="T9" fmla="*/ 12800 h 12800"/>
                <a:gd name="T10" fmla="*/ 10558 w 11535"/>
                <a:gd name="T11" fmla="*/ 12800 h 12800"/>
                <a:gd name="T12" fmla="*/ 11535 w 11535"/>
                <a:gd name="T13" fmla="*/ 11823 h 12800"/>
                <a:gd name="T14" fmla="*/ 11535 w 11535"/>
                <a:gd name="T15" fmla="*/ 977 h 12800"/>
                <a:gd name="T16" fmla="*/ 10558 w 11535"/>
                <a:gd name="T17" fmla="*/ 0 h 12800"/>
                <a:gd name="T18" fmla="*/ 6591 w 11535"/>
                <a:gd name="T19" fmla="*/ 10544 h 12800"/>
                <a:gd name="T20" fmla="*/ 1463 w 11535"/>
                <a:gd name="T21" fmla="*/ 10544 h 12800"/>
                <a:gd name="T22" fmla="*/ 1197 w 11535"/>
                <a:gd name="T23" fmla="*/ 10278 h 12800"/>
                <a:gd name="T24" fmla="*/ 1463 w 11535"/>
                <a:gd name="T25" fmla="*/ 10012 h 12800"/>
                <a:gd name="T26" fmla="*/ 6591 w 11535"/>
                <a:gd name="T27" fmla="*/ 10012 h 12800"/>
                <a:gd name="T28" fmla="*/ 6857 w 11535"/>
                <a:gd name="T29" fmla="*/ 10278 h 12800"/>
                <a:gd name="T30" fmla="*/ 6591 w 11535"/>
                <a:gd name="T31" fmla="*/ 10544 h 12800"/>
                <a:gd name="T32" fmla="*/ 6591 w 11535"/>
                <a:gd name="T33" fmla="*/ 7859 h 12800"/>
                <a:gd name="T34" fmla="*/ 1463 w 11535"/>
                <a:gd name="T35" fmla="*/ 7859 h 12800"/>
                <a:gd name="T36" fmla="*/ 1197 w 11535"/>
                <a:gd name="T37" fmla="*/ 7593 h 12800"/>
                <a:gd name="T38" fmla="*/ 1463 w 11535"/>
                <a:gd name="T39" fmla="*/ 7327 h 12800"/>
                <a:gd name="T40" fmla="*/ 6591 w 11535"/>
                <a:gd name="T41" fmla="*/ 7327 h 12800"/>
                <a:gd name="T42" fmla="*/ 6857 w 11535"/>
                <a:gd name="T43" fmla="*/ 7593 h 12800"/>
                <a:gd name="T44" fmla="*/ 6591 w 11535"/>
                <a:gd name="T45" fmla="*/ 7859 h 12800"/>
                <a:gd name="T46" fmla="*/ 6591 w 11535"/>
                <a:gd name="T47" fmla="*/ 5175 h 12800"/>
                <a:gd name="T48" fmla="*/ 1463 w 11535"/>
                <a:gd name="T49" fmla="*/ 5175 h 12800"/>
                <a:gd name="T50" fmla="*/ 1197 w 11535"/>
                <a:gd name="T51" fmla="*/ 4909 h 12800"/>
                <a:gd name="T52" fmla="*/ 1463 w 11535"/>
                <a:gd name="T53" fmla="*/ 4642 h 12800"/>
                <a:gd name="T54" fmla="*/ 6591 w 11535"/>
                <a:gd name="T55" fmla="*/ 4642 h 12800"/>
                <a:gd name="T56" fmla="*/ 6857 w 11535"/>
                <a:gd name="T57" fmla="*/ 4909 h 12800"/>
                <a:gd name="T58" fmla="*/ 6591 w 11535"/>
                <a:gd name="T59" fmla="*/ 5175 h 12800"/>
                <a:gd name="T60" fmla="*/ 6591 w 11535"/>
                <a:gd name="T61" fmla="*/ 2490 h 12800"/>
                <a:gd name="T62" fmla="*/ 1463 w 11535"/>
                <a:gd name="T63" fmla="*/ 2490 h 12800"/>
                <a:gd name="T64" fmla="*/ 1197 w 11535"/>
                <a:gd name="T65" fmla="*/ 2222 h 12800"/>
                <a:gd name="T66" fmla="*/ 1463 w 11535"/>
                <a:gd name="T67" fmla="*/ 1956 h 12800"/>
                <a:gd name="T68" fmla="*/ 6591 w 11535"/>
                <a:gd name="T69" fmla="*/ 1956 h 12800"/>
                <a:gd name="T70" fmla="*/ 6857 w 11535"/>
                <a:gd name="T71" fmla="*/ 2222 h 12800"/>
                <a:gd name="T72" fmla="*/ 6591 w 11535"/>
                <a:gd name="T73" fmla="*/ 2490 h 12800"/>
                <a:gd name="T74" fmla="*/ 9620 w 11535"/>
                <a:gd name="T75" fmla="*/ 8931 h 12800"/>
                <a:gd name="T76" fmla="*/ 9611 w 11535"/>
                <a:gd name="T77" fmla="*/ 8978 h 12800"/>
                <a:gd name="T78" fmla="*/ 8945 w 11535"/>
                <a:gd name="T79" fmla="*/ 10435 h 12800"/>
                <a:gd name="T80" fmla="*/ 8865 w 11535"/>
                <a:gd name="T81" fmla="*/ 10528 h 12800"/>
                <a:gd name="T82" fmla="*/ 8742 w 11535"/>
                <a:gd name="T83" fmla="*/ 10562 h 12800"/>
                <a:gd name="T84" fmla="*/ 8543 w 11535"/>
                <a:gd name="T85" fmla="*/ 10424 h 12800"/>
                <a:gd name="T86" fmla="*/ 7959 w 11535"/>
                <a:gd name="T87" fmla="*/ 8967 h 12800"/>
                <a:gd name="T88" fmla="*/ 9620 w 11535"/>
                <a:gd name="T89" fmla="*/ 8931 h 12800"/>
                <a:gd name="T90" fmla="*/ 9620 w 11535"/>
                <a:gd name="T91" fmla="*/ 8931 h 12800"/>
                <a:gd name="T92" fmla="*/ 9638 w 11535"/>
                <a:gd name="T93" fmla="*/ 8492 h 12800"/>
                <a:gd name="T94" fmla="*/ 7924 w 11535"/>
                <a:gd name="T95" fmla="*/ 8529 h 12800"/>
                <a:gd name="T96" fmla="*/ 7895 w 11535"/>
                <a:gd name="T97" fmla="*/ 4044 h 12800"/>
                <a:gd name="T98" fmla="*/ 9712 w 11535"/>
                <a:gd name="T99" fmla="*/ 4003 h 12800"/>
                <a:gd name="T100" fmla="*/ 9638 w 11535"/>
                <a:gd name="T101" fmla="*/ 8492 h 12800"/>
                <a:gd name="T102" fmla="*/ 9722 w 11535"/>
                <a:gd name="T103" fmla="*/ 3567 h 12800"/>
                <a:gd name="T104" fmla="*/ 7902 w 11535"/>
                <a:gd name="T105" fmla="*/ 3608 h 12800"/>
                <a:gd name="T106" fmla="*/ 7918 w 11535"/>
                <a:gd name="T107" fmla="*/ 3162 h 12800"/>
                <a:gd name="T108" fmla="*/ 8188 w 11535"/>
                <a:gd name="T109" fmla="*/ 2710 h 12800"/>
                <a:gd name="T110" fmla="*/ 8479 w 11535"/>
                <a:gd name="T111" fmla="*/ 2610 h 12800"/>
                <a:gd name="T112" fmla="*/ 9242 w 11535"/>
                <a:gd name="T113" fmla="*/ 2601 h 12800"/>
                <a:gd name="T114" fmla="*/ 9306 w 11535"/>
                <a:gd name="T115" fmla="*/ 2617 h 12800"/>
                <a:gd name="T116" fmla="*/ 9726 w 11535"/>
                <a:gd name="T117" fmla="*/ 3121 h 12800"/>
                <a:gd name="T118" fmla="*/ 9722 w 11535"/>
                <a:gd name="T119" fmla="*/ 3567 h 12800"/>
                <a:gd name="T120" fmla="*/ 9722 w 11535"/>
                <a:gd name="T121" fmla="*/ 3567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35" h="12800">
                  <a:moveTo>
                    <a:pt x="10558" y="0"/>
                  </a:moveTo>
                  <a:lnTo>
                    <a:pt x="977" y="0"/>
                  </a:lnTo>
                  <a:cubicBezTo>
                    <a:pt x="439" y="0"/>
                    <a:pt x="0" y="438"/>
                    <a:pt x="0" y="977"/>
                  </a:cubicBezTo>
                  <a:lnTo>
                    <a:pt x="0" y="11823"/>
                  </a:lnTo>
                  <a:cubicBezTo>
                    <a:pt x="0" y="12362"/>
                    <a:pt x="439" y="12800"/>
                    <a:pt x="977" y="12800"/>
                  </a:cubicBezTo>
                  <a:lnTo>
                    <a:pt x="10558" y="12800"/>
                  </a:lnTo>
                  <a:cubicBezTo>
                    <a:pt x="11098" y="12800"/>
                    <a:pt x="11535" y="12362"/>
                    <a:pt x="11535" y="11823"/>
                  </a:cubicBezTo>
                  <a:lnTo>
                    <a:pt x="11535" y="977"/>
                  </a:lnTo>
                  <a:cubicBezTo>
                    <a:pt x="11535" y="438"/>
                    <a:pt x="11096" y="0"/>
                    <a:pt x="10558" y="0"/>
                  </a:cubicBezTo>
                  <a:close/>
                  <a:moveTo>
                    <a:pt x="6591" y="10544"/>
                  </a:moveTo>
                  <a:lnTo>
                    <a:pt x="1463" y="10544"/>
                  </a:lnTo>
                  <a:cubicBezTo>
                    <a:pt x="1316" y="10544"/>
                    <a:pt x="1197" y="10424"/>
                    <a:pt x="1197" y="10278"/>
                  </a:cubicBezTo>
                  <a:cubicBezTo>
                    <a:pt x="1197" y="10131"/>
                    <a:pt x="1316" y="10012"/>
                    <a:pt x="1463" y="10012"/>
                  </a:cubicBezTo>
                  <a:lnTo>
                    <a:pt x="6591" y="10012"/>
                  </a:lnTo>
                  <a:cubicBezTo>
                    <a:pt x="6737" y="10012"/>
                    <a:pt x="6857" y="10131"/>
                    <a:pt x="6857" y="10278"/>
                  </a:cubicBezTo>
                  <a:cubicBezTo>
                    <a:pt x="6859" y="10424"/>
                    <a:pt x="6739" y="10544"/>
                    <a:pt x="6591" y="10544"/>
                  </a:cubicBezTo>
                  <a:close/>
                  <a:moveTo>
                    <a:pt x="6591" y="7859"/>
                  </a:moveTo>
                  <a:lnTo>
                    <a:pt x="1463" y="7859"/>
                  </a:lnTo>
                  <a:cubicBezTo>
                    <a:pt x="1316" y="7859"/>
                    <a:pt x="1197" y="7740"/>
                    <a:pt x="1197" y="7593"/>
                  </a:cubicBezTo>
                  <a:cubicBezTo>
                    <a:pt x="1197" y="7447"/>
                    <a:pt x="1316" y="7327"/>
                    <a:pt x="1463" y="7327"/>
                  </a:cubicBezTo>
                  <a:lnTo>
                    <a:pt x="6591" y="7327"/>
                  </a:lnTo>
                  <a:cubicBezTo>
                    <a:pt x="6737" y="7327"/>
                    <a:pt x="6857" y="7447"/>
                    <a:pt x="6857" y="7593"/>
                  </a:cubicBezTo>
                  <a:cubicBezTo>
                    <a:pt x="6859" y="7740"/>
                    <a:pt x="6739" y="7859"/>
                    <a:pt x="6591" y="7859"/>
                  </a:cubicBezTo>
                  <a:close/>
                  <a:moveTo>
                    <a:pt x="6591" y="5175"/>
                  </a:moveTo>
                  <a:lnTo>
                    <a:pt x="1463" y="5175"/>
                  </a:lnTo>
                  <a:cubicBezTo>
                    <a:pt x="1316" y="5175"/>
                    <a:pt x="1197" y="5055"/>
                    <a:pt x="1197" y="4909"/>
                  </a:cubicBezTo>
                  <a:cubicBezTo>
                    <a:pt x="1197" y="4762"/>
                    <a:pt x="1316" y="4642"/>
                    <a:pt x="1463" y="4642"/>
                  </a:cubicBezTo>
                  <a:lnTo>
                    <a:pt x="6591" y="4642"/>
                  </a:lnTo>
                  <a:cubicBezTo>
                    <a:pt x="6737" y="4642"/>
                    <a:pt x="6857" y="4762"/>
                    <a:pt x="6857" y="4909"/>
                  </a:cubicBezTo>
                  <a:cubicBezTo>
                    <a:pt x="6859" y="5055"/>
                    <a:pt x="6739" y="5175"/>
                    <a:pt x="6591" y="5175"/>
                  </a:cubicBezTo>
                  <a:close/>
                  <a:moveTo>
                    <a:pt x="6591" y="2490"/>
                  </a:moveTo>
                  <a:lnTo>
                    <a:pt x="1463" y="2490"/>
                  </a:lnTo>
                  <a:cubicBezTo>
                    <a:pt x="1316" y="2490"/>
                    <a:pt x="1197" y="2370"/>
                    <a:pt x="1197" y="2222"/>
                  </a:cubicBezTo>
                  <a:cubicBezTo>
                    <a:pt x="1197" y="2076"/>
                    <a:pt x="1316" y="1956"/>
                    <a:pt x="1463" y="1956"/>
                  </a:cubicBezTo>
                  <a:lnTo>
                    <a:pt x="6591" y="1956"/>
                  </a:lnTo>
                  <a:cubicBezTo>
                    <a:pt x="6737" y="1956"/>
                    <a:pt x="6857" y="2076"/>
                    <a:pt x="6857" y="2222"/>
                  </a:cubicBezTo>
                  <a:cubicBezTo>
                    <a:pt x="6859" y="2370"/>
                    <a:pt x="6739" y="2490"/>
                    <a:pt x="6591" y="2490"/>
                  </a:cubicBezTo>
                  <a:close/>
                  <a:moveTo>
                    <a:pt x="9620" y="8931"/>
                  </a:moveTo>
                  <a:cubicBezTo>
                    <a:pt x="9617" y="8947"/>
                    <a:pt x="9619" y="8963"/>
                    <a:pt x="9611" y="8978"/>
                  </a:cubicBezTo>
                  <a:lnTo>
                    <a:pt x="8945" y="10435"/>
                  </a:lnTo>
                  <a:cubicBezTo>
                    <a:pt x="8927" y="10474"/>
                    <a:pt x="8899" y="10507"/>
                    <a:pt x="8865" y="10528"/>
                  </a:cubicBezTo>
                  <a:cubicBezTo>
                    <a:pt x="8829" y="10551"/>
                    <a:pt x="8786" y="10564"/>
                    <a:pt x="8742" y="10562"/>
                  </a:cubicBezTo>
                  <a:cubicBezTo>
                    <a:pt x="8654" y="10560"/>
                    <a:pt x="8577" y="10507"/>
                    <a:pt x="8543" y="10424"/>
                  </a:cubicBezTo>
                  <a:lnTo>
                    <a:pt x="7959" y="8967"/>
                  </a:lnTo>
                  <a:lnTo>
                    <a:pt x="9620" y="8931"/>
                  </a:lnTo>
                  <a:cubicBezTo>
                    <a:pt x="9620" y="8929"/>
                    <a:pt x="9620" y="8931"/>
                    <a:pt x="9620" y="8931"/>
                  </a:cubicBezTo>
                  <a:close/>
                  <a:moveTo>
                    <a:pt x="9638" y="8492"/>
                  </a:moveTo>
                  <a:lnTo>
                    <a:pt x="7924" y="8529"/>
                  </a:lnTo>
                  <a:lnTo>
                    <a:pt x="7895" y="4044"/>
                  </a:lnTo>
                  <a:lnTo>
                    <a:pt x="9712" y="4003"/>
                  </a:lnTo>
                  <a:lnTo>
                    <a:pt x="9638" y="8492"/>
                  </a:lnTo>
                  <a:close/>
                  <a:moveTo>
                    <a:pt x="9722" y="3567"/>
                  </a:moveTo>
                  <a:lnTo>
                    <a:pt x="7902" y="3608"/>
                  </a:lnTo>
                  <a:lnTo>
                    <a:pt x="7918" y="3162"/>
                  </a:lnTo>
                  <a:cubicBezTo>
                    <a:pt x="7920" y="3128"/>
                    <a:pt x="7943" y="2867"/>
                    <a:pt x="8188" y="2710"/>
                  </a:cubicBezTo>
                  <a:cubicBezTo>
                    <a:pt x="8272" y="2656"/>
                    <a:pt x="8368" y="2622"/>
                    <a:pt x="8479" y="2610"/>
                  </a:cubicBezTo>
                  <a:cubicBezTo>
                    <a:pt x="8847" y="2567"/>
                    <a:pt x="9226" y="2599"/>
                    <a:pt x="9242" y="2601"/>
                  </a:cubicBezTo>
                  <a:cubicBezTo>
                    <a:pt x="9263" y="2603"/>
                    <a:pt x="9285" y="2608"/>
                    <a:pt x="9306" y="2617"/>
                  </a:cubicBezTo>
                  <a:cubicBezTo>
                    <a:pt x="9349" y="2635"/>
                    <a:pt x="9719" y="2794"/>
                    <a:pt x="9726" y="3121"/>
                  </a:cubicBezTo>
                  <a:cubicBezTo>
                    <a:pt x="9729" y="3213"/>
                    <a:pt x="9726" y="3399"/>
                    <a:pt x="9722" y="3567"/>
                  </a:cubicBezTo>
                  <a:close/>
                  <a:moveTo>
                    <a:pt x="9722" y="3567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/>
            </a:p>
          </p:txBody>
        </p:sp>
        <p:sp>
          <p:nvSpPr>
            <p:cNvPr id="101" name="IconBackground2" descr="d5533efa-c5ed-45fd-a95c-00d20f0bf49e"/>
            <p:cNvSpPr/>
            <p:nvPr/>
          </p:nvSpPr>
          <p:spPr>
            <a:xfrm flipH="false" flipV="false">
              <a:off x="6957297" y="2015123"/>
              <a:ext cx="609707" cy="60970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false" vert="horz" wrap="square" lIns="91440" tIns="45720" rIns="91440" bIns="45720" numCol="1" spcCol="0" rtlCol="false" fromWordArt="false" anchor="ctr" anchorCtr="false" forceAA="false" compatLnSpc="true">
              <a:normAutofit/>
            </a:bodyPr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2" name="IconMisc2" descr="d397f4cf-e173-4012-a6cd-621dc4a47ebe"/>
            <p:cNvSpPr/>
            <p:nvPr/>
          </p:nvSpPr>
          <p:spPr bwMode="auto">
            <a:xfrm flipH="false" flipV="false">
              <a:off x="7139902" y="2178905"/>
              <a:ext cx="244497" cy="282138"/>
            </a:xfrm>
            <a:custGeom>
              <a:avLst/>
              <a:gdLst>
                <a:gd name="T0" fmla="*/ 2014 w 2854"/>
                <a:gd name="T1" fmla="*/ 2423 h 3298"/>
                <a:gd name="T2" fmla="*/ 2014 w 2854"/>
                <a:gd name="T3" fmla="*/ 3277 h 3298"/>
                <a:gd name="T4" fmla="*/ 2010 w 2854"/>
                <a:gd name="T5" fmla="*/ 3292 h 3298"/>
                <a:gd name="T6" fmla="*/ 1996 w 2854"/>
                <a:gd name="T7" fmla="*/ 3298 h 3298"/>
                <a:gd name="T8" fmla="*/ 1995 w 2854"/>
                <a:gd name="T9" fmla="*/ 3298 h 3298"/>
                <a:gd name="T10" fmla="*/ 21 w 2854"/>
                <a:gd name="T11" fmla="*/ 3102 h 3298"/>
                <a:gd name="T12" fmla="*/ 0 w 2854"/>
                <a:gd name="T13" fmla="*/ 3081 h 3298"/>
                <a:gd name="T14" fmla="*/ 0 w 2854"/>
                <a:gd name="T15" fmla="*/ 211 h 3298"/>
                <a:gd name="T16" fmla="*/ 21 w 2854"/>
                <a:gd name="T17" fmla="*/ 190 h 3298"/>
                <a:gd name="T18" fmla="*/ 1540 w 2854"/>
                <a:gd name="T19" fmla="*/ 0 h 3298"/>
                <a:gd name="T20" fmla="*/ 1542 w 2854"/>
                <a:gd name="T21" fmla="*/ 0 h 3298"/>
                <a:gd name="T22" fmla="*/ 1560 w 2854"/>
                <a:gd name="T23" fmla="*/ 21 h 3298"/>
                <a:gd name="T24" fmla="*/ 1560 w 2854"/>
                <a:gd name="T25" fmla="*/ 2038 h 3298"/>
                <a:gd name="T26" fmla="*/ 1680 w 2854"/>
                <a:gd name="T27" fmla="*/ 2233 h 3298"/>
                <a:gd name="T28" fmla="*/ 2004 w 2854"/>
                <a:gd name="T29" fmla="*/ 2405 h 3298"/>
                <a:gd name="T30" fmla="*/ 2014 w 2854"/>
                <a:gd name="T31" fmla="*/ 2423 h 3298"/>
                <a:gd name="T32" fmla="*/ 2655 w 2854"/>
                <a:gd name="T33" fmla="*/ 142 h 3298"/>
                <a:gd name="T34" fmla="*/ 1760 w 2854"/>
                <a:gd name="T35" fmla="*/ 142 h 3298"/>
                <a:gd name="T36" fmla="*/ 1760 w 2854"/>
                <a:gd name="T37" fmla="*/ 2038 h 3298"/>
                <a:gd name="T38" fmla="*/ 1774 w 2854"/>
                <a:gd name="T39" fmla="*/ 2056 h 3298"/>
                <a:gd name="T40" fmla="*/ 2097 w 2854"/>
                <a:gd name="T41" fmla="*/ 2228 h 3298"/>
                <a:gd name="T42" fmla="*/ 2214 w 2854"/>
                <a:gd name="T43" fmla="*/ 2423 h 3298"/>
                <a:gd name="T44" fmla="*/ 2214 w 2854"/>
                <a:gd name="T45" fmla="*/ 3169 h 3298"/>
                <a:gd name="T46" fmla="*/ 2435 w 2854"/>
                <a:gd name="T47" fmla="*/ 3169 h 3298"/>
                <a:gd name="T48" fmla="*/ 2640 w 2854"/>
                <a:gd name="T49" fmla="*/ 2959 h 3298"/>
                <a:gd name="T50" fmla="*/ 2640 w 2854"/>
                <a:gd name="T51" fmla="*/ 1219 h 3298"/>
                <a:gd name="T52" fmla="*/ 2653 w 2854"/>
                <a:gd name="T53" fmla="*/ 1209 h 3298"/>
                <a:gd name="T54" fmla="*/ 2659 w 2854"/>
                <a:gd name="T55" fmla="*/ 1209 h 3298"/>
                <a:gd name="T56" fmla="*/ 2854 w 2854"/>
                <a:gd name="T57" fmla="*/ 999 h 3298"/>
                <a:gd name="T58" fmla="*/ 2854 w 2854"/>
                <a:gd name="T59" fmla="*/ 352 h 3298"/>
                <a:gd name="T60" fmla="*/ 2655 w 2854"/>
                <a:gd name="T61" fmla="*/ 142 h 3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54" h="3298">
                  <a:moveTo>
                    <a:pt x="2014" y="2423"/>
                  </a:moveTo>
                  <a:lnTo>
                    <a:pt x="2014" y="3277"/>
                  </a:lnTo>
                  <a:cubicBezTo>
                    <a:pt x="2014" y="3284"/>
                    <a:pt x="2013" y="3289"/>
                    <a:pt x="2010" y="3292"/>
                  </a:cubicBezTo>
                  <a:cubicBezTo>
                    <a:pt x="2008" y="3294"/>
                    <a:pt x="2004" y="3298"/>
                    <a:pt x="1996" y="3298"/>
                  </a:cubicBezTo>
                  <a:cubicBezTo>
                    <a:pt x="1996" y="3298"/>
                    <a:pt x="1996" y="3298"/>
                    <a:pt x="1995" y="3298"/>
                  </a:cubicBezTo>
                  <a:lnTo>
                    <a:pt x="21" y="3102"/>
                  </a:lnTo>
                  <a:cubicBezTo>
                    <a:pt x="10" y="3101"/>
                    <a:pt x="0" y="3092"/>
                    <a:pt x="0" y="3081"/>
                  </a:cubicBezTo>
                  <a:lnTo>
                    <a:pt x="0" y="211"/>
                  </a:lnTo>
                  <a:cubicBezTo>
                    <a:pt x="0" y="200"/>
                    <a:pt x="10" y="191"/>
                    <a:pt x="21" y="190"/>
                  </a:cubicBezTo>
                  <a:lnTo>
                    <a:pt x="1540" y="0"/>
                  </a:lnTo>
                  <a:cubicBezTo>
                    <a:pt x="1541" y="0"/>
                    <a:pt x="1541" y="0"/>
                    <a:pt x="1542" y="0"/>
                  </a:cubicBezTo>
                  <a:cubicBezTo>
                    <a:pt x="1551" y="0"/>
                    <a:pt x="1560" y="8"/>
                    <a:pt x="1560" y="21"/>
                  </a:cubicBezTo>
                  <a:lnTo>
                    <a:pt x="1560" y="2038"/>
                  </a:lnTo>
                  <a:cubicBezTo>
                    <a:pt x="1560" y="2120"/>
                    <a:pt x="1608" y="2195"/>
                    <a:pt x="1680" y="2233"/>
                  </a:cubicBezTo>
                  <a:lnTo>
                    <a:pt x="2004" y="2405"/>
                  </a:lnTo>
                  <a:cubicBezTo>
                    <a:pt x="2011" y="2409"/>
                    <a:pt x="2014" y="2416"/>
                    <a:pt x="2014" y="2423"/>
                  </a:cubicBezTo>
                  <a:close/>
                  <a:moveTo>
                    <a:pt x="2655" y="142"/>
                  </a:moveTo>
                  <a:lnTo>
                    <a:pt x="1760" y="142"/>
                  </a:lnTo>
                  <a:lnTo>
                    <a:pt x="1760" y="2038"/>
                  </a:lnTo>
                  <a:cubicBezTo>
                    <a:pt x="1760" y="2046"/>
                    <a:pt x="1767" y="2053"/>
                    <a:pt x="1774" y="2056"/>
                  </a:cubicBezTo>
                  <a:lnTo>
                    <a:pt x="2097" y="2228"/>
                  </a:lnTo>
                  <a:cubicBezTo>
                    <a:pt x="2170" y="2267"/>
                    <a:pt x="2214" y="2341"/>
                    <a:pt x="2214" y="2423"/>
                  </a:cubicBezTo>
                  <a:lnTo>
                    <a:pt x="2214" y="3169"/>
                  </a:lnTo>
                  <a:lnTo>
                    <a:pt x="2435" y="3169"/>
                  </a:lnTo>
                  <a:cubicBezTo>
                    <a:pt x="2551" y="3169"/>
                    <a:pt x="2640" y="3075"/>
                    <a:pt x="2640" y="2959"/>
                  </a:cubicBezTo>
                  <a:lnTo>
                    <a:pt x="2640" y="1219"/>
                  </a:lnTo>
                  <a:cubicBezTo>
                    <a:pt x="2640" y="1214"/>
                    <a:pt x="2647" y="1209"/>
                    <a:pt x="2653" y="1209"/>
                  </a:cubicBezTo>
                  <a:cubicBezTo>
                    <a:pt x="2655" y="1209"/>
                    <a:pt x="2656" y="1209"/>
                    <a:pt x="2659" y="1209"/>
                  </a:cubicBezTo>
                  <a:cubicBezTo>
                    <a:pt x="2770" y="1203"/>
                    <a:pt x="2854" y="1113"/>
                    <a:pt x="2854" y="999"/>
                  </a:cubicBezTo>
                  <a:lnTo>
                    <a:pt x="2854" y="352"/>
                  </a:lnTo>
                  <a:cubicBezTo>
                    <a:pt x="2854" y="235"/>
                    <a:pt x="2769" y="142"/>
                    <a:pt x="2655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/>
            </a:p>
          </p:txBody>
        </p:sp>
        <p:sp>
          <p:nvSpPr>
            <p:cNvPr id="103" name="IconBackground3" descr="cff17302-a2a7-4de9-8037-1bd9f90f89dc"/>
            <p:cNvSpPr/>
            <p:nvPr/>
          </p:nvSpPr>
          <p:spPr>
            <a:xfrm flipH="false" flipV="false">
              <a:off x="4638442" y="4637471"/>
              <a:ext cx="609065" cy="60906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false" vert="horz" wrap="square" lIns="91440" tIns="45720" rIns="91440" bIns="45720" numCol="1" spcCol="0" rtlCol="false" fromWordArt="false" anchor="ctr" anchorCtr="false" forceAA="false" compatLnSpc="true">
              <a:normAutofit/>
            </a:bodyPr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4" name="IconMisc3" descr="3c701876-7a13-4f34-8294-324f53ac1288"/>
            <p:cNvSpPr/>
            <p:nvPr/>
          </p:nvSpPr>
          <p:spPr bwMode="auto">
            <a:xfrm flipH="false" flipV="false">
              <a:off x="4790366" y="4822586"/>
              <a:ext cx="305215" cy="238829"/>
            </a:xfrm>
            <a:custGeom>
              <a:avLst/>
              <a:gdLst>
                <a:gd name="T0" fmla="*/ 355 w 3318"/>
                <a:gd name="T1" fmla="*/ 400 h 2600"/>
                <a:gd name="T2" fmla="*/ 487 w 3318"/>
                <a:gd name="T3" fmla="*/ 85 h 2600"/>
                <a:gd name="T4" fmla="*/ 605 w 3318"/>
                <a:gd name="T5" fmla="*/ 0 h 2600"/>
                <a:gd name="T6" fmla="*/ 1588 w 3318"/>
                <a:gd name="T7" fmla="*/ 0 h 2600"/>
                <a:gd name="T8" fmla="*/ 1706 w 3318"/>
                <a:gd name="T9" fmla="*/ 85 h 2600"/>
                <a:gd name="T10" fmla="*/ 1838 w 3318"/>
                <a:gd name="T11" fmla="*/ 400 h 2600"/>
                <a:gd name="T12" fmla="*/ 355 w 3318"/>
                <a:gd name="T13" fmla="*/ 400 h 2600"/>
                <a:gd name="T14" fmla="*/ 2758 w 3318"/>
                <a:gd name="T15" fmla="*/ 1480 h 2600"/>
                <a:gd name="T16" fmla="*/ 3318 w 3318"/>
                <a:gd name="T17" fmla="*/ 2040 h 2600"/>
                <a:gd name="T18" fmla="*/ 2758 w 3318"/>
                <a:gd name="T19" fmla="*/ 2600 h 2600"/>
                <a:gd name="T20" fmla="*/ 2198 w 3318"/>
                <a:gd name="T21" fmla="*/ 2040 h 2600"/>
                <a:gd name="T22" fmla="*/ 2758 w 3318"/>
                <a:gd name="T23" fmla="*/ 1480 h 2600"/>
                <a:gd name="T24" fmla="*/ 2740 w 3318"/>
                <a:gd name="T25" fmla="*/ 1727 h 2600"/>
                <a:gd name="T26" fmla="*/ 2640 w 3318"/>
                <a:gd name="T27" fmla="*/ 1827 h 2600"/>
                <a:gd name="T28" fmla="*/ 2640 w 3318"/>
                <a:gd name="T29" fmla="*/ 1947 h 2600"/>
                <a:gd name="T30" fmla="*/ 2531 w 3318"/>
                <a:gd name="T31" fmla="*/ 1947 h 2600"/>
                <a:gd name="T32" fmla="*/ 2431 w 3318"/>
                <a:gd name="T33" fmla="*/ 2047 h 2600"/>
                <a:gd name="T34" fmla="*/ 2531 w 3318"/>
                <a:gd name="T35" fmla="*/ 2147 h 2600"/>
                <a:gd name="T36" fmla="*/ 2640 w 3318"/>
                <a:gd name="T37" fmla="*/ 2147 h 2600"/>
                <a:gd name="T38" fmla="*/ 2640 w 3318"/>
                <a:gd name="T39" fmla="*/ 2267 h 2600"/>
                <a:gd name="T40" fmla="*/ 2740 w 3318"/>
                <a:gd name="T41" fmla="*/ 2367 h 2600"/>
                <a:gd name="T42" fmla="*/ 2840 w 3318"/>
                <a:gd name="T43" fmla="*/ 2267 h 2600"/>
                <a:gd name="T44" fmla="*/ 2840 w 3318"/>
                <a:gd name="T45" fmla="*/ 2147 h 2600"/>
                <a:gd name="T46" fmla="*/ 2971 w 3318"/>
                <a:gd name="T47" fmla="*/ 2147 h 2600"/>
                <a:gd name="T48" fmla="*/ 3071 w 3318"/>
                <a:gd name="T49" fmla="*/ 2047 h 2600"/>
                <a:gd name="T50" fmla="*/ 2971 w 3318"/>
                <a:gd name="T51" fmla="*/ 1947 h 2600"/>
                <a:gd name="T52" fmla="*/ 2840 w 3318"/>
                <a:gd name="T53" fmla="*/ 1947 h 2600"/>
                <a:gd name="T54" fmla="*/ 2840 w 3318"/>
                <a:gd name="T55" fmla="*/ 1827 h 2600"/>
                <a:gd name="T56" fmla="*/ 2740 w 3318"/>
                <a:gd name="T57" fmla="*/ 1727 h 2600"/>
                <a:gd name="T58" fmla="*/ 1998 w 3318"/>
                <a:gd name="T59" fmla="*/ 2040 h 2600"/>
                <a:gd name="T60" fmla="*/ 2756 w 3318"/>
                <a:gd name="T61" fmla="*/ 1280 h 2600"/>
                <a:gd name="T62" fmla="*/ 3053 w 3318"/>
                <a:gd name="T63" fmla="*/ 1342 h 2600"/>
                <a:gd name="T64" fmla="*/ 3053 w 3318"/>
                <a:gd name="T65" fmla="*/ 690 h 2600"/>
                <a:gd name="T66" fmla="*/ 2968 w 3318"/>
                <a:gd name="T67" fmla="*/ 600 h 2600"/>
                <a:gd name="T68" fmla="*/ 94 w 3318"/>
                <a:gd name="T69" fmla="*/ 600 h 2600"/>
                <a:gd name="T70" fmla="*/ 0 w 3318"/>
                <a:gd name="T71" fmla="*/ 690 h 2600"/>
                <a:gd name="T72" fmla="*/ 0 w 3318"/>
                <a:gd name="T73" fmla="*/ 2297 h 2600"/>
                <a:gd name="T74" fmla="*/ 94 w 3318"/>
                <a:gd name="T75" fmla="*/ 2387 h 2600"/>
                <a:gd name="T76" fmla="*/ 2082 w 3318"/>
                <a:gd name="T77" fmla="*/ 2387 h 2600"/>
                <a:gd name="T78" fmla="*/ 1998 w 3318"/>
                <a:gd name="T79" fmla="*/ 204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8" h="2600">
                  <a:moveTo>
                    <a:pt x="355" y="400"/>
                  </a:moveTo>
                  <a:lnTo>
                    <a:pt x="487" y="85"/>
                  </a:lnTo>
                  <a:cubicBezTo>
                    <a:pt x="501" y="36"/>
                    <a:pt x="548" y="0"/>
                    <a:pt x="605" y="0"/>
                  </a:cubicBezTo>
                  <a:lnTo>
                    <a:pt x="1588" y="0"/>
                  </a:lnTo>
                  <a:cubicBezTo>
                    <a:pt x="1645" y="0"/>
                    <a:pt x="1692" y="36"/>
                    <a:pt x="1706" y="85"/>
                  </a:cubicBezTo>
                  <a:lnTo>
                    <a:pt x="1838" y="400"/>
                  </a:lnTo>
                  <a:lnTo>
                    <a:pt x="355" y="400"/>
                  </a:lnTo>
                  <a:close/>
                  <a:moveTo>
                    <a:pt x="2758" y="1480"/>
                  </a:moveTo>
                  <a:cubicBezTo>
                    <a:pt x="3067" y="1480"/>
                    <a:pt x="3318" y="1731"/>
                    <a:pt x="3318" y="2040"/>
                  </a:cubicBezTo>
                  <a:cubicBezTo>
                    <a:pt x="3318" y="2349"/>
                    <a:pt x="3067" y="2600"/>
                    <a:pt x="2758" y="2600"/>
                  </a:cubicBezTo>
                  <a:cubicBezTo>
                    <a:pt x="2449" y="2600"/>
                    <a:pt x="2198" y="2349"/>
                    <a:pt x="2198" y="2040"/>
                  </a:cubicBezTo>
                  <a:cubicBezTo>
                    <a:pt x="2198" y="1731"/>
                    <a:pt x="2449" y="1480"/>
                    <a:pt x="2758" y="1480"/>
                  </a:cubicBezTo>
                  <a:close/>
                  <a:moveTo>
                    <a:pt x="2740" y="1727"/>
                  </a:moveTo>
                  <a:cubicBezTo>
                    <a:pt x="2685" y="1727"/>
                    <a:pt x="2640" y="1771"/>
                    <a:pt x="2640" y="1827"/>
                  </a:cubicBezTo>
                  <a:lnTo>
                    <a:pt x="2640" y="1947"/>
                  </a:lnTo>
                  <a:lnTo>
                    <a:pt x="2531" y="1947"/>
                  </a:lnTo>
                  <a:cubicBezTo>
                    <a:pt x="2476" y="1947"/>
                    <a:pt x="2431" y="1991"/>
                    <a:pt x="2431" y="2047"/>
                  </a:cubicBezTo>
                  <a:cubicBezTo>
                    <a:pt x="2431" y="2102"/>
                    <a:pt x="2476" y="2147"/>
                    <a:pt x="2531" y="2147"/>
                  </a:cubicBezTo>
                  <a:lnTo>
                    <a:pt x="2640" y="2147"/>
                  </a:lnTo>
                  <a:lnTo>
                    <a:pt x="2640" y="2267"/>
                  </a:lnTo>
                  <a:cubicBezTo>
                    <a:pt x="2640" y="2322"/>
                    <a:pt x="2685" y="2367"/>
                    <a:pt x="2740" y="2367"/>
                  </a:cubicBezTo>
                  <a:cubicBezTo>
                    <a:pt x="2795" y="2367"/>
                    <a:pt x="2840" y="2322"/>
                    <a:pt x="2840" y="2267"/>
                  </a:cubicBezTo>
                  <a:lnTo>
                    <a:pt x="2840" y="2147"/>
                  </a:lnTo>
                  <a:lnTo>
                    <a:pt x="2971" y="2147"/>
                  </a:lnTo>
                  <a:cubicBezTo>
                    <a:pt x="3026" y="2147"/>
                    <a:pt x="3071" y="2102"/>
                    <a:pt x="3071" y="2047"/>
                  </a:cubicBezTo>
                  <a:cubicBezTo>
                    <a:pt x="3071" y="1991"/>
                    <a:pt x="3026" y="1947"/>
                    <a:pt x="2971" y="1947"/>
                  </a:cubicBezTo>
                  <a:lnTo>
                    <a:pt x="2840" y="1947"/>
                  </a:lnTo>
                  <a:lnTo>
                    <a:pt x="2840" y="1827"/>
                  </a:lnTo>
                  <a:cubicBezTo>
                    <a:pt x="2840" y="1771"/>
                    <a:pt x="2795" y="1727"/>
                    <a:pt x="2740" y="1727"/>
                  </a:cubicBezTo>
                  <a:close/>
                  <a:moveTo>
                    <a:pt x="1998" y="2040"/>
                  </a:moveTo>
                  <a:cubicBezTo>
                    <a:pt x="1998" y="1621"/>
                    <a:pt x="2336" y="1280"/>
                    <a:pt x="2756" y="1280"/>
                  </a:cubicBezTo>
                  <a:cubicBezTo>
                    <a:pt x="2862" y="1280"/>
                    <a:pt x="2960" y="1302"/>
                    <a:pt x="3053" y="1342"/>
                  </a:cubicBezTo>
                  <a:lnTo>
                    <a:pt x="3053" y="690"/>
                  </a:lnTo>
                  <a:cubicBezTo>
                    <a:pt x="3053" y="640"/>
                    <a:pt x="3017" y="600"/>
                    <a:pt x="2968" y="600"/>
                  </a:cubicBezTo>
                  <a:lnTo>
                    <a:pt x="94" y="600"/>
                  </a:lnTo>
                  <a:cubicBezTo>
                    <a:pt x="45" y="600"/>
                    <a:pt x="0" y="640"/>
                    <a:pt x="0" y="690"/>
                  </a:cubicBezTo>
                  <a:lnTo>
                    <a:pt x="0" y="2297"/>
                  </a:lnTo>
                  <a:cubicBezTo>
                    <a:pt x="0" y="2346"/>
                    <a:pt x="45" y="2387"/>
                    <a:pt x="94" y="2387"/>
                  </a:cubicBezTo>
                  <a:lnTo>
                    <a:pt x="2082" y="2387"/>
                  </a:lnTo>
                  <a:cubicBezTo>
                    <a:pt x="2028" y="2283"/>
                    <a:pt x="1998" y="2165"/>
                    <a:pt x="1998" y="20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/>
            </a:p>
          </p:txBody>
        </p:sp>
        <p:sp>
          <p:nvSpPr>
            <p:cNvPr id="105" name="IconBackground4" descr="6acf8d1a-4c77-496f-aceb-0b1963138beb"/>
            <p:cNvSpPr/>
            <p:nvPr/>
          </p:nvSpPr>
          <p:spPr>
            <a:xfrm flipH="false" flipV="false">
              <a:off x="6954877" y="4634726"/>
              <a:ext cx="614555" cy="61455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false" vert="horz" wrap="square" lIns="91440" tIns="45720" rIns="91440" bIns="45720" numCol="1" spcCol="0" rtlCol="false" fromWordArt="false" anchor="ctr" anchorCtr="false" forceAA="false" compatLnSpc="true">
              <a:normAutofit/>
            </a:bodyPr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6" name="IconMisc4" descr="8ad1e8ff-68e5-4af4-8e57-4e663eb03758"/>
            <p:cNvSpPr/>
            <p:nvPr/>
          </p:nvSpPr>
          <p:spPr bwMode="auto">
            <a:xfrm flipH="false" flipV="false">
              <a:off x="7119602" y="4810386"/>
              <a:ext cx="302573" cy="302115"/>
            </a:xfrm>
            <a:custGeom>
              <a:avLst/>
              <a:gdLst>
                <a:gd name="connsiteX0" fmla="*/ 113893 w 607639"/>
                <a:gd name="connsiteY0" fmla="*/ 379219 h 606722"/>
                <a:gd name="connsiteX1" fmla="*/ 493676 w 607639"/>
                <a:gd name="connsiteY1" fmla="*/ 379219 h 606722"/>
                <a:gd name="connsiteX2" fmla="*/ 493676 w 607639"/>
                <a:gd name="connsiteY2" fmla="*/ 573485 h 606722"/>
                <a:gd name="connsiteX3" fmla="*/ 455671 w 607639"/>
                <a:gd name="connsiteY3" fmla="*/ 606722 h 606722"/>
                <a:gd name="connsiteX4" fmla="*/ 151898 w 607639"/>
                <a:gd name="connsiteY4" fmla="*/ 606722 h 606722"/>
                <a:gd name="connsiteX5" fmla="*/ 113893 w 607639"/>
                <a:gd name="connsiteY5" fmla="*/ 573485 h 606722"/>
                <a:gd name="connsiteX6" fmla="*/ 531629 w 607639"/>
                <a:gd name="connsiteY6" fmla="*/ 208589 h 606722"/>
                <a:gd name="connsiteX7" fmla="*/ 493712 w 607639"/>
                <a:gd name="connsiteY7" fmla="*/ 246444 h 606722"/>
                <a:gd name="connsiteX8" fmla="*/ 531629 w 607639"/>
                <a:gd name="connsiteY8" fmla="*/ 284389 h 606722"/>
                <a:gd name="connsiteX9" fmla="*/ 569634 w 607639"/>
                <a:gd name="connsiteY9" fmla="*/ 246444 h 606722"/>
                <a:gd name="connsiteX10" fmla="*/ 531629 w 607639"/>
                <a:gd name="connsiteY10" fmla="*/ 208589 h 606722"/>
                <a:gd name="connsiteX11" fmla="*/ 417702 w 607639"/>
                <a:gd name="connsiteY11" fmla="*/ 208589 h 606722"/>
                <a:gd name="connsiteX12" fmla="*/ 379786 w 607639"/>
                <a:gd name="connsiteY12" fmla="*/ 246444 h 606722"/>
                <a:gd name="connsiteX13" fmla="*/ 417702 w 607639"/>
                <a:gd name="connsiteY13" fmla="*/ 284389 h 606722"/>
                <a:gd name="connsiteX14" fmla="*/ 455707 w 607639"/>
                <a:gd name="connsiteY14" fmla="*/ 246444 h 606722"/>
                <a:gd name="connsiteX15" fmla="*/ 417702 w 607639"/>
                <a:gd name="connsiteY15" fmla="*/ 208589 h 606722"/>
                <a:gd name="connsiteX16" fmla="*/ 38005 w 607639"/>
                <a:gd name="connsiteY16" fmla="*/ 151716 h 606722"/>
                <a:gd name="connsiteX17" fmla="*/ 569634 w 607639"/>
                <a:gd name="connsiteY17" fmla="*/ 151716 h 606722"/>
                <a:gd name="connsiteX18" fmla="*/ 607639 w 607639"/>
                <a:gd name="connsiteY18" fmla="*/ 189572 h 606722"/>
                <a:gd name="connsiteX19" fmla="*/ 607639 w 607639"/>
                <a:gd name="connsiteY19" fmla="*/ 417062 h 606722"/>
                <a:gd name="connsiteX20" fmla="*/ 569634 w 607639"/>
                <a:gd name="connsiteY20" fmla="*/ 455006 h 606722"/>
                <a:gd name="connsiteX21" fmla="*/ 531629 w 607639"/>
                <a:gd name="connsiteY21" fmla="*/ 455006 h 606722"/>
                <a:gd name="connsiteX22" fmla="*/ 531629 w 607639"/>
                <a:gd name="connsiteY22" fmla="*/ 341261 h 606722"/>
                <a:gd name="connsiteX23" fmla="*/ 75922 w 607639"/>
                <a:gd name="connsiteY23" fmla="*/ 341261 h 606722"/>
                <a:gd name="connsiteX24" fmla="*/ 75922 w 607639"/>
                <a:gd name="connsiteY24" fmla="*/ 455006 h 606722"/>
                <a:gd name="connsiteX25" fmla="*/ 38005 w 607639"/>
                <a:gd name="connsiteY25" fmla="*/ 455006 h 606722"/>
                <a:gd name="connsiteX26" fmla="*/ 0 w 607639"/>
                <a:gd name="connsiteY26" fmla="*/ 417062 h 606722"/>
                <a:gd name="connsiteX27" fmla="*/ 0 w 607639"/>
                <a:gd name="connsiteY27" fmla="*/ 189572 h 606722"/>
                <a:gd name="connsiteX28" fmla="*/ 38005 w 607639"/>
                <a:gd name="connsiteY28" fmla="*/ 151716 h 606722"/>
                <a:gd name="connsiteX29" fmla="*/ 151898 w 607639"/>
                <a:gd name="connsiteY29" fmla="*/ 0 h 606722"/>
                <a:gd name="connsiteX30" fmla="*/ 455671 w 607639"/>
                <a:gd name="connsiteY30" fmla="*/ 0 h 606722"/>
                <a:gd name="connsiteX31" fmla="*/ 493676 w 607639"/>
                <a:gd name="connsiteY31" fmla="*/ 33148 h 606722"/>
                <a:gd name="connsiteX32" fmla="*/ 493676 w 607639"/>
                <a:gd name="connsiteY32" fmla="*/ 113752 h 606722"/>
                <a:gd name="connsiteX33" fmla="*/ 113893 w 607639"/>
                <a:gd name="connsiteY33" fmla="*/ 113752 h 606722"/>
                <a:gd name="connsiteX34" fmla="*/ 113893 w 607639"/>
                <a:gd name="connsiteY34" fmla="*/ 33148 h 606722"/>
                <a:gd name="connsiteX35" fmla="*/ 151898 w 607639"/>
                <a:gd name="connsiteY3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606722">
                  <a:moveTo>
                    <a:pt x="113893" y="379219"/>
                  </a:moveTo>
                  <a:lnTo>
                    <a:pt x="493676" y="379219"/>
                  </a:lnTo>
                  <a:lnTo>
                    <a:pt x="493676" y="573485"/>
                  </a:lnTo>
                  <a:cubicBezTo>
                    <a:pt x="493676" y="591703"/>
                    <a:pt x="476587" y="606722"/>
                    <a:pt x="455671" y="606722"/>
                  </a:cubicBezTo>
                  <a:lnTo>
                    <a:pt x="151898" y="606722"/>
                  </a:lnTo>
                  <a:cubicBezTo>
                    <a:pt x="130982" y="606722"/>
                    <a:pt x="113893" y="591703"/>
                    <a:pt x="113893" y="573485"/>
                  </a:cubicBezTo>
                  <a:close/>
                  <a:moveTo>
                    <a:pt x="531629" y="208589"/>
                  </a:moveTo>
                  <a:cubicBezTo>
                    <a:pt x="510712" y="208589"/>
                    <a:pt x="493712" y="225473"/>
                    <a:pt x="493712" y="246444"/>
                  </a:cubicBezTo>
                  <a:cubicBezTo>
                    <a:pt x="493712" y="267416"/>
                    <a:pt x="510623" y="284389"/>
                    <a:pt x="531629" y="284389"/>
                  </a:cubicBezTo>
                  <a:cubicBezTo>
                    <a:pt x="552634" y="284389"/>
                    <a:pt x="569634" y="267416"/>
                    <a:pt x="569634" y="246444"/>
                  </a:cubicBezTo>
                  <a:cubicBezTo>
                    <a:pt x="569634" y="225473"/>
                    <a:pt x="552634" y="208589"/>
                    <a:pt x="531629" y="208589"/>
                  </a:cubicBezTo>
                  <a:close/>
                  <a:moveTo>
                    <a:pt x="417702" y="208589"/>
                  </a:moveTo>
                  <a:cubicBezTo>
                    <a:pt x="396786" y="208589"/>
                    <a:pt x="379786" y="225473"/>
                    <a:pt x="379786" y="246444"/>
                  </a:cubicBezTo>
                  <a:cubicBezTo>
                    <a:pt x="379786" y="267416"/>
                    <a:pt x="396697" y="284389"/>
                    <a:pt x="417702" y="284389"/>
                  </a:cubicBezTo>
                  <a:cubicBezTo>
                    <a:pt x="438707" y="284389"/>
                    <a:pt x="455707" y="267416"/>
                    <a:pt x="455707" y="246444"/>
                  </a:cubicBezTo>
                  <a:cubicBezTo>
                    <a:pt x="455707" y="225473"/>
                    <a:pt x="438707" y="208589"/>
                    <a:pt x="417702" y="208589"/>
                  </a:cubicBezTo>
                  <a:close/>
                  <a:moveTo>
                    <a:pt x="38005" y="151716"/>
                  </a:moveTo>
                  <a:lnTo>
                    <a:pt x="569634" y="151716"/>
                  </a:lnTo>
                  <a:cubicBezTo>
                    <a:pt x="590550" y="151716"/>
                    <a:pt x="607639" y="168778"/>
                    <a:pt x="607639" y="189572"/>
                  </a:cubicBezTo>
                  <a:lnTo>
                    <a:pt x="607639" y="417062"/>
                  </a:lnTo>
                  <a:cubicBezTo>
                    <a:pt x="607639" y="437945"/>
                    <a:pt x="590550" y="455006"/>
                    <a:pt x="569634" y="455006"/>
                  </a:cubicBezTo>
                  <a:lnTo>
                    <a:pt x="531629" y="455006"/>
                  </a:lnTo>
                  <a:lnTo>
                    <a:pt x="531629" y="341261"/>
                  </a:lnTo>
                  <a:lnTo>
                    <a:pt x="75922" y="341261"/>
                  </a:lnTo>
                  <a:lnTo>
                    <a:pt x="75922" y="455006"/>
                  </a:lnTo>
                  <a:lnTo>
                    <a:pt x="38005" y="455006"/>
                  </a:lnTo>
                  <a:cubicBezTo>
                    <a:pt x="17089" y="455006"/>
                    <a:pt x="0" y="437945"/>
                    <a:pt x="0" y="417062"/>
                  </a:cubicBezTo>
                  <a:lnTo>
                    <a:pt x="0" y="189572"/>
                  </a:lnTo>
                  <a:cubicBezTo>
                    <a:pt x="0" y="168778"/>
                    <a:pt x="17089" y="151716"/>
                    <a:pt x="38005" y="151716"/>
                  </a:cubicBezTo>
                  <a:close/>
                  <a:moveTo>
                    <a:pt x="151898" y="0"/>
                  </a:moveTo>
                  <a:lnTo>
                    <a:pt x="455671" y="0"/>
                  </a:lnTo>
                  <a:cubicBezTo>
                    <a:pt x="476587" y="0"/>
                    <a:pt x="493676" y="14930"/>
                    <a:pt x="493676" y="33148"/>
                  </a:cubicBezTo>
                  <a:lnTo>
                    <a:pt x="493676" y="113752"/>
                  </a:lnTo>
                  <a:lnTo>
                    <a:pt x="113893" y="113752"/>
                  </a:lnTo>
                  <a:lnTo>
                    <a:pt x="113893" y="33148"/>
                  </a:lnTo>
                  <a:cubicBezTo>
                    <a:pt x="113893" y="14930"/>
                    <a:pt x="130982" y="0"/>
                    <a:pt x="1518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marL="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false" eaLnBrk="true" latinLnBrk="false" hangingPunct="true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" descr="b7515e0d-d379-4988-bc91-bf5ad21e013b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2800" b="true" i="false" u="none">
                <a:solidFill>
                  <a:srgbClr val="000000"/>
                </a:solidFill>
                <a:ea typeface="微软雅黑"/>
              </a:rPr>
              <a:t>工艺流程图解读</a:t>
            </a:r>
            <a:endParaRPr/>
          </a:p>
        </p:txBody>
      </p:sp>
      <p:grpSp>
        <p:nvGrpSpPr>
          <p:cNvPr id="109" name="631848c4-5b42-4107-92a7-def3251dda95.source.4.zh-Hans.pptx" descr="982d9438-6974-41e5-9dee-3a2b62881dd5"/>
          <p:cNvGrpSpPr/>
          <p:nvPr/>
        </p:nvGrpSpPr>
        <p:grpSpPr>
          <a:xfrm>
            <a:off x="-6350" y="1130300"/>
            <a:ext cx="12198350" cy="5003800"/>
            <a:chOff x="-6350" y="1130300"/>
            <a:chExt cx="12198350" cy="5003800"/>
          </a:xfrm>
        </p:grpSpPr>
        <p:sp>
          <p:nvSpPr>
            <p:cNvPr id="110" name="Title" descr="91b58bcc-aecc-4c09-b0c7-c45678f36dd0"/>
            <p:cNvSpPr txBox="true"/>
            <p:nvPr/>
          </p:nvSpPr>
          <p:spPr>
            <a:xfrm flipH="false" flipV="false">
              <a:off x="660400" y="1130300"/>
              <a:ext cx="10858500" cy="561340"/>
            </a:xfrm>
            <a:prstGeom prst="rect">
              <a:avLst/>
            </a:prstGeom>
            <a:noFill/>
          </p:spPr>
          <p:txBody>
            <a:bodyPr wrap="square" rtlCol="false" anchor="ctr" anchorCtr="false">
              <a:normAutofit/>
            </a:bodyPr>
            <a:lstStyle>
              <a:defPPr>
                <a:defRPr lang="en-US"/>
              </a:defPPr>
              <a:lvl1pPr>
                <a:defRPr sz="2400" b="true"/>
              </a:lvl1pPr>
            </a:lstStyle>
            <a:p>
              <a:pPr algn="l"/>
              <a:r>
                <a:rPr lang="en-US" sz="2400" b="true" i="false" u="none">
                  <a:solidFill>
                    <a:srgbClr val="000000"/>
                  </a:solidFill>
                  <a:ea typeface="微软雅黑"/>
                </a:rPr>
                <a:t>解读工艺流程图内容</a:t>
              </a:r>
              <a:endParaRPr/>
            </a:p>
          </p:txBody>
        </p:sp>
        <p:sp>
          <p:nvSpPr>
            <p:cNvPr id="111" name="PictureMisc1" descr="902cc840-6c97-4367-a342-78d3111f1f26"/>
            <p:cNvSpPr/>
            <p:nvPr/>
          </p:nvSpPr>
          <p:spPr>
            <a:xfrm flipH="false" flipV="false">
              <a:off x="0" y="1691640"/>
              <a:ext cx="12192000" cy="1309062"/>
            </a:xfrm>
            <a:prstGeom prst="rect">
              <a:avLst/>
            </a:prstGeom>
            <a:blipFill rotWithShape="true">
              <a:blip r:embed="rId1"/>
              <a:stretch>
                <a:fillRect l="0" t="-185262" r="0" b="-182574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false" anchor="ctr" anchorCtr="false"/>
            <a:lstStyle/>
            <a:p>
              <a:pPr algn="ctr"/>
              <a:endParaRPr/>
            </a:p>
          </p:txBody>
        </p:sp>
        <p:cxnSp>
          <p:nvCxnSpPr>
            <p:cNvPr id="112" name="直接连接符 29" descr="37236d06-e306-48b2-b3c7-16ad9409c0af"/>
            <p:cNvCxnSpPr/>
            <p:nvPr/>
          </p:nvCxnSpPr>
          <p:spPr>
            <a:xfrm flipH="false" flipV="false">
              <a:off x="-6350" y="4794504"/>
              <a:ext cx="12192000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4" descr="69c6edb3-c7ff-47d3-a2f2-8eb33c62acf8"/>
            <p:cNvCxnSpPr/>
            <p:nvPr/>
          </p:nvCxnSpPr>
          <p:spPr>
            <a:xfrm flipH="true" flipV="false">
              <a:off x="-6350" y="2984769"/>
              <a:ext cx="12192000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组合 14" descr="66d23937-f031-4a7c-ae95-8ff06d7450c9"/>
            <p:cNvGrpSpPr/>
            <p:nvPr/>
          </p:nvGrpSpPr>
          <p:grpSpPr>
            <a:xfrm>
              <a:off x="660400" y="2798952"/>
              <a:ext cx="5338582" cy="1525413"/>
              <a:chOff x="660400" y="2798952"/>
              <a:chExt cx="5338582" cy="1525413"/>
            </a:xfrm>
          </p:grpSpPr>
          <p:sp>
            <p:nvSpPr>
              <p:cNvPr id="115" name="Bullet1" descr="0092dfeb-b79b-44f1-aa85-5474ba72c336"/>
              <p:cNvSpPr txBox="true"/>
              <p:nvPr/>
            </p:nvSpPr>
            <p:spPr bwMode="auto">
              <a:xfrm flipH="false" flipV="false">
                <a:off x="660402" y="3305214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工艺起始</a:t>
                </a:r>
                <a:endParaRPr/>
              </a:p>
            </p:txBody>
          </p:sp>
          <p:sp>
            <p:nvSpPr>
              <p:cNvPr id="116" name="Text1" descr="4df80a07-68a1-4d86-bf99-e957f2399701"/>
              <p:cNvSpPr txBox="true"/>
              <p:nvPr/>
            </p:nvSpPr>
            <p:spPr bwMode="auto">
              <a:xfrm flipH="false" flipV="false">
                <a:off x="660400" y="3700312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以肠黏膜为原料，经过保温处理开始工艺。</a:t>
                </a:r>
                <a:endParaRPr/>
              </a:p>
            </p:txBody>
          </p:sp>
          <p:sp>
            <p:nvSpPr>
              <p:cNvPr id="117" name="Number1" descr="0ea91d8d-bcdc-4238-a148-f2d10171c6cd"/>
              <p:cNvSpPr/>
              <p:nvPr/>
            </p:nvSpPr>
            <p:spPr>
              <a:xfrm flipH="false" flipV="false">
                <a:off x="2865377" y="2798952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1</a:t>
                </a:r>
                <a:endParaRPr/>
              </a:p>
            </p:txBody>
          </p:sp>
        </p:grpSp>
        <p:grpSp>
          <p:nvGrpSpPr>
            <p:cNvPr id="118" name="组合 15" descr="c8824345-30ff-4f71-8785-f3e6661e2007"/>
            <p:cNvGrpSpPr/>
            <p:nvPr/>
          </p:nvGrpSpPr>
          <p:grpSpPr>
            <a:xfrm>
              <a:off x="6180318" y="2798952"/>
              <a:ext cx="5338582" cy="1525413"/>
              <a:chOff x="6180318" y="2798952"/>
              <a:chExt cx="5338582" cy="1525413"/>
            </a:xfrm>
          </p:grpSpPr>
          <p:sp>
            <p:nvSpPr>
              <p:cNvPr id="119" name="Bullet2" descr="07e69046-e07d-44f4-9e88-f1ac556fd737"/>
              <p:cNvSpPr txBox="true"/>
              <p:nvPr/>
            </p:nvSpPr>
            <p:spPr bwMode="auto">
              <a:xfrm flipH="false" flipV="false">
                <a:off x="6180320" y="3305214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关键步骤</a:t>
                </a:r>
                <a:endParaRPr/>
              </a:p>
            </p:txBody>
          </p:sp>
          <p:sp>
            <p:nvSpPr>
              <p:cNvPr id="120" name="Text2" descr="f8ff7409-42b1-4245-8db1-5f1870c4e939"/>
              <p:cNvSpPr txBox="true"/>
              <p:nvPr/>
            </p:nvSpPr>
            <p:spPr bwMode="auto">
              <a:xfrm flipH="false" flipV="false">
                <a:off x="6180318" y="3700312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酶解、树脂吸附洗脱、乙醇沉淀等是关键步骤。</a:t>
                </a:r>
                <a:endParaRPr/>
              </a:p>
            </p:txBody>
          </p:sp>
          <p:sp>
            <p:nvSpPr>
              <p:cNvPr id="121" name="Number2" descr="a4c42f0f-cbba-491c-863f-b32e48b6a5d7"/>
              <p:cNvSpPr/>
              <p:nvPr/>
            </p:nvSpPr>
            <p:spPr>
              <a:xfrm flipH="false" flipV="false">
                <a:off x="8385295" y="2798952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2</a:t>
                </a:r>
                <a:endParaRPr/>
              </a:p>
            </p:txBody>
          </p:sp>
        </p:grpSp>
        <p:grpSp>
          <p:nvGrpSpPr>
            <p:cNvPr id="122" name="组合 16" descr="6df54155-7536-4bd9-b613-02f18b8316d2"/>
            <p:cNvGrpSpPr/>
            <p:nvPr/>
          </p:nvGrpSpPr>
          <p:grpSpPr>
            <a:xfrm>
              <a:off x="660400" y="4603069"/>
              <a:ext cx="5338582" cy="1531031"/>
              <a:chOff x="660400" y="4603069"/>
              <a:chExt cx="5338582" cy="1531031"/>
            </a:xfrm>
          </p:grpSpPr>
          <p:sp>
            <p:nvSpPr>
              <p:cNvPr id="123" name="Bullet3" descr="4f8e6d3d-4f35-4997-87f3-1ffd0825927f"/>
              <p:cNvSpPr txBox="true"/>
              <p:nvPr/>
            </p:nvSpPr>
            <p:spPr bwMode="auto">
              <a:xfrm flipH="true" flipV="false">
                <a:off x="660402" y="5114949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最终产品</a:t>
                </a:r>
                <a:endParaRPr/>
              </a:p>
            </p:txBody>
          </p:sp>
          <p:sp>
            <p:nvSpPr>
              <p:cNvPr id="124" name="Text3" descr="bb94bf49-9827-4d0e-b4c8-f91f5a0984c1"/>
              <p:cNvSpPr txBox="true"/>
              <p:nvPr/>
            </p:nvSpPr>
            <p:spPr bwMode="auto">
              <a:xfrm flipH="true" flipV="false">
                <a:off x="660400" y="5510047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最终得到肝素钠精品。</a:t>
                </a:r>
                <a:endParaRPr/>
              </a:p>
            </p:txBody>
          </p:sp>
          <p:sp>
            <p:nvSpPr>
              <p:cNvPr id="125" name="Number3" descr="d1826995-7166-4037-afb4-9167381560a6"/>
              <p:cNvSpPr/>
              <p:nvPr/>
            </p:nvSpPr>
            <p:spPr>
              <a:xfrm flipH="false" flipV="false">
                <a:off x="2865377" y="4603069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3</a:t>
                </a:r>
                <a:endParaRPr/>
              </a:p>
            </p:txBody>
          </p:sp>
        </p:grpSp>
        <p:grpSp>
          <p:nvGrpSpPr>
            <p:cNvPr id="126" name="组合 17" descr="3167aa68-2c43-4091-a251-6accd46d8e13"/>
            <p:cNvGrpSpPr/>
            <p:nvPr/>
          </p:nvGrpSpPr>
          <p:grpSpPr>
            <a:xfrm>
              <a:off x="6180318" y="4603069"/>
              <a:ext cx="5338582" cy="1531031"/>
              <a:chOff x="6180318" y="4603069"/>
              <a:chExt cx="5338582" cy="1531031"/>
            </a:xfrm>
          </p:grpSpPr>
          <p:sp>
            <p:nvSpPr>
              <p:cNvPr id="127" name="Bullet4" descr="e577e6e4-26a6-4a0f-b59a-a716e15426cf"/>
              <p:cNvSpPr txBox="true"/>
              <p:nvPr/>
            </p:nvSpPr>
            <p:spPr bwMode="auto">
              <a:xfrm flipH="true" flipV="false">
                <a:off x="6180320" y="5114949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ctr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1"/>
                  </a:spcBef>
                </a:pPr>
                <a:r>
                  <a:rPr lang="en-US" sz="1800" b="true" i="false" u="none">
                    <a:solidFill>
                      <a:srgbClr val="000000"/>
                    </a:solidFill>
                    <a:ea typeface="微软雅黑"/>
                  </a:rPr>
                  <a:t>流程连贯性</a:t>
                </a:r>
                <a:endParaRPr/>
              </a:p>
            </p:txBody>
          </p:sp>
          <p:sp>
            <p:nvSpPr>
              <p:cNvPr id="128" name="Text4" descr="ec891d36-19e9-4771-86ac-531349cdfbb3"/>
              <p:cNvSpPr txBox="true"/>
              <p:nvPr/>
            </p:nvSpPr>
            <p:spPr bwMode="auto">
              <a:xfrm flipH="true" flipV="false">
                <a:off x="6180318" y="5510047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/>
              </a:extLst>
            </p:spPr>
            <p:txBody>
              <a:bodyPr wrap="square" lIns="91440" tIns="45720" rIns="91440" bIns="45720" anchor="t" anchorCtr="false">
                <a:normAutofit/>
              </a:bodyPr>
              <a:lstStyle>
                <a:defPPr>
                  <a:defRPr lang="zh-CN"/>
                </a:defPPr>
                <a:lvl1pPr marL="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false" eaLnBrk="true" latinLnBrk="false" hangingPunct="true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1"/>
                  </a:spcBef>
                  <a:spcAft>
                    <a:spcPct val="1"/>
                  </a:spcAft>
                </a:pPr>
                <a:r>
                  <a:rPr lang="en-US" sz="1200" b="false" i="false" u="none" strike="noStrike">
                    <a:solidFill>
                      <a:srgbClr val="000000"/>
                    </a:solidFill>
                    <a:ea typeface="微软雅黑"/>
                  </a:rPr>
                  <a:t>各步骤紧密相连，保证提取过程的连贯性。</a:t>
                </a:r>
                <a:endParaRPr/>
              </a:p>
            </p:txBody>
          </p:sp>
          <p:sp>
            <p:nvSpPr>
              <p:cNvPr id="129" name="Number4" descr="cc38260a-bee3-4a7f-bcf8-fdd21f187062"/>
              <p:cNvSpPr/>
              <p:nvPr/>
            </p:nvSpPr>
            <p:spPr>
              <a:xfrm flipH="false" flipV="false">
                <a:off x="8385295" y="4603069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false" anchor="ctr" anchorCtr="false"/>
              <a:lstStyle/>
              <a:p>
                <a:pPr algn="ctr"/>
                <a:r>
                  <a:rPr lang="en-US" sz="1800" b="true" i="false" u="none">
                    <a:solidFill>
                      <a:srgbClr val="FFFFFF"/>
                    </a:solidFill>
                    <a:latin typeface="Arial"/>
                  </a:rPr>
                  <a:t>4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" descr="ca82e4c2-46dc-43a5-8249-37b88f1d19b3"/>
          <p:cNvSpPr>
            <a:spLocks noGrp="true"/>
          </p:cNvSpPr>
          <p:nvPr>
            <p:ph type="title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</a:pPr>
            <a:r>
              <a:rPr lang="en-US" sz="6000" b="true" i="false" u="none">
                <a:solidFill>
                  <a:srgbClr val="FFFFFF"/>
                </a:solidFill>
                <a:ea typeface="微软雅黑"/>
              </a:rPr>
              <a:t>谢谢观看</a:t>
            </a:r>
            <a:endParaRPr/>
          </a:p>
        </p:txBody>
      </p:sp>
      <p:sp>
        <p:nvSpPr>
          <p:cNvPr id="132" name="" descr="ec1b8c81-9eb5-4bf5-82cd-f242f71f0eb9"/>
          <p:cNvSpPr>
            <a:spLocks noGrp="true"/>
          </p:cNvSpPr>
          <p:nvPr>
            <p:ph type="body" sz="quarter" idx="13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  <a:buFont typeface="Arial" panose="020b0604020202020204" pitchFamily="34" charset="0"/>
              <a:buNone/>
            </a:pPr>
            <a:r>
              <a:rPr lang="en-US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报告人名称</a:t>
            </a:r>
            <a:r>
              <a:rPr lang="zh-CN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：陈宇豪</a:t>
            </a:r>
            <a:r>
              <a:rPr lang="en-US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  </a:t>
            </a:r>
            <a:r>
              <a:rPr lang="zh-CN" sz="1200" b="false" i="false" u="none">
                <a:solidFill>
                  <a:srgbClr val="FFFFFF">
                    <a:alpha val="100000"/>
                  </a:srgbClr>
                </a:solidFill>
                <a:latin typeface="Arial"/>
                <a:ea typeface="微软雅黑"/>
                <a:cs typeface="+mn-cs"/>
              </a:rPr>
              <a:t>江钱隆</a:t>
            </a:r>
            <a:endParaRPr/>
          </a:p>
        </p:txBody>
      </p:sp>
      <p:sp>
        <p:nvSpPr>
          <p:cNvPr id="133" name="" descr="17ef769b-0845-4e1b-ab13-1fc882e07bf9"/>
          <p:cNvSpPr>
            <a:spLocks noGrp="true"/>
          </p:cNvSpPr>
          <p:nvPr>
            <p:ph type="body" sz="quarter" idx="14" hasCustomPrompt="tru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1"/>
              </a:spcBef>
              <a:buFont typeface="Arial" panose="020b0604020202020204" pitchFamily="34" charset="0"/>
              <a:buNone/>
            </a:pPr>
            <a:r>
              <a:rPr lang="en-US">
                <a:latin typeface="微软雅黑"/>
                <a:ea typeface="微软雅黑"/>
                <a:cs typeface="+mn-cs"/>
              </a:rPr>
              <a:t>2025.11.06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19CD9"/>
      </a:accent1>
      <a:accent2>
        <a:srgbClr val="054C87"/>
      </a:accent2>
      <a:accent3>
        <a:srgbClr val="054C87"/>
      </a:accent3>
      <a:accent4>
        <a:srgbClr val="054C87"/>
      </a:accent4>
      <a:accent5>
        <a:srgbClr val="054C87"/>
      </a:accent5>
      <a:accent6>
        <a:srgbClr val="054C87"/>
      </a:accent6>
      <a:hlink>
        <a:srgbClr val="519CD9"/>
      </a:hlink>
      <a:folHlink>
        <a:srgbClr val="BFBFBF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2025-11-06T08:37:05Z</dcterms:created>
  <dcterms:modified xsi:type="dcterms:W3CDTF">2025-11-06T08:37:05Z</dcterms:modified>
</cp:coreProperties>
</file>